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23" r:id="rId2"/>
    <p:sldId id="333" r:id="rId3"/>
    <p:sldId id="259" r:id="rId4"/>
    <p:sldId id="293" r:id="rId5"/>
    <p:sldId id="335" r:id="rId6"/>
    <p:sldId id="336" r:id="rId7"/>
    <p:sldId id="267" r:id="rId8"/>
    <p:sldId id="270" r:id="rId9"/>
    <p:sldId id="319" r:id="rId10"/>
    <p:sldId id="317" r:id="rId11"/>
    <p:sldId id="318" r:id="rId12"/>
    <p:sldId id="320" r:id="rId13"/>
    <p:sldId id="269" r:id="rId14"/>
    <p:sldId id="280" r:id="rId15"/>
    <p:sldId id="337" r:id="rId16"/>
    <p:sldId id="338" r:id="rId17"/>
    <p:sldId id="324" r:id="rId18"/>
    <p:sldId id="281" r:id="rId19"/>
    <p:sldId id="327" r:id="rId20"/>
    <p:sldId id="329" r:id="rId21"/>
    <p:sldId id="330" r:id="rId22"/>
    <p:sldId id="331" r:id="rId23"/>
    <p:sldId id="332" r:id="rId24"/>
    <p:sldId id="271" r:id="rId25"/>
    <p:sldId id="321" r:id="rId26"/>
    <p:sldId id="315" r:id="rId27"/>
    <p:sldId id="306" r:id="rId28"/>
    <p:sldId id="312" r:id="rId29"/>
    <p:sldId id="313" r:id="rId30"/>
    <p:sldId id="291" r:id="rId31"/>
    <p:sldId id="288"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0066"/>
    <a:srgbClr val="003300"/>
    <a:srgbClr val="008000"/>
    <a:srgbClr val="0000FF"/>
    <a:srgbClr val="79DD79"/>
    <a:srgbClr val="0B03AD"/>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97" autoAdjust="0"/>
    <p:restoredTop sz="94550" autoAdjust="0"/>
  </p:normalViewPr>
  <p:slideViewPr>
    <p:cSldViewPr>
      <p:cViewPr varScale="1">
        <p:scale>
          <a:sx n="134" d="100"/>
          <a:sy n="134" d="100"/>
        </p:scale>
        <p:origin x="498"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542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42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542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64C7472E-2113-4DBF-B03B-B698B19315E2}" type="slidenum">
              <a:rPr lang="en-US"/>
              <a:pPr>
                <a:defRPr/>
              </a:pPr>
              <a:t>‹#›</a:t>
            </a:fld>
            <a:endParaRPr lang="en-US"/>
          </a:p>
        </p:txBody>
      </p:sp>
    </p:spTree>
    <p:extLst>
      <p:ext uri="{BB962C8B-B14F-4D97-AF65-F5344CB8AC3E}">
        <p14:creationId xmlns:p14="http://schemas.microsoft.com/office/powerpoint/2010/main" val="2087776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40C51848-4C20-4818-8F10-02E09BAE7846}" type="slidenum">
              <a:rPr lang="en-US"/>
              <a:pPr>
                <a:defRPr/>
              </a:pPr>
              <a:t>‹#›</a:t>
            </a:fld>
            <a:endParaRPr lang="en-US"/>
          </a:p>
        </p:txBody>
      </p:sp>
    </p:spTree>
    <p:extLst>
      <p:ext uri="{BB962C8B-B14F-4D97-AF65-F5344CB8AC3E}">
        <p14:creationId xmlns:p14="http://schemas.microsoft.com/office/powerpoint/2010/main" val="3167440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82BB864-93C6-4434-A2F4-B7C980371ED4}" type="slidenum">
              <a:rPr lang="en-US" smtClean="0"/>
              <a:pPr/>
              <a:t>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3450" y="4418013"/>
            <a:ext cx="5143500" cy="4181475"/>
          </a:xfrm>
          <a:noFill/>
          <a:ln/>
        </p:spPr>
        <p:txBody>
          <a:bodyPr lIns="92870" tIns="46434" rIns="92870" bIns="46434"/>
          <a:lstStyle/>
          <a:p>
            <a:pPr eaLnBrk="1" hangingPunct="1"/>
            <a:r>
              <a:rPr lang="en-US" smtClean="0"/>
              <a:t>This chart depicts the Headquarters organizational structure of the Department of Agriculture and the relationship of the REE Mission Area and the respective Agencies in the Mission Area to the other Mission Areas of the Department.</a:t>
            </a:r>
          </a:p>
          <a:p>
            <a:pPr eaLnBrk="1" hangingPunct="1"/>
            <a:endParaRPr lang="en-US" smtClean="0"/>
          </a:p>
          <a:p>
            <a:pPr eaLnBrk="1" hangingPunct="1"/>
            <a:r>
              <a:rPr lang="en-US" smtClean="0">
                <a:solidFill>
                  <a:srgbClr val="000000"/>
                </a:solidFill>
              </a:rPr>
              <a:t>The Agricultural Research Service is part of what is now known as Research, Education, and Economics (REE)–</a:t>
            </a:r>
            <a:r>
              <a:rPr lang="en-US" b="1" smtClean="0">
                <a:solidFill>
                  <a:srgbClr val="000000"/>
                </a:solidFill>
              </a:rPr>
              <a:t>Mission Area</a:t>
            </a:r>
            <a:r>
              <a:rPr lang="en-US" smtClean="0">
                <a:solidFill>
                  <a:srgbClr val="000000"/>
                </a:solidFill>
              </a:rPr>
              <a:t>, with Dr. Joe Jen as the Under Secretary.  Dr. Rodney Brown is Deputy Under Secretary.</a:t>
            </a:r>
          </a:p>
        </p:txBody>
      </p:sp>
    </p:spTree>
    <p:extLst>
      <p:ext uri="{BB962C8B-B14F-4D97-AF65-F5344CB8AC3E}">
        <p14:creationId xmlns:p14="http://schemas.microsoft.com/office/powerpoint/2010/main" val="282131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B35D09C-F0FB-4723-BAD1-EE9AFF701C49}" type="slidenum">
              <a:rPr lang="en-US" smtClean="0"/>
              <a:pPr/>
              <a:t>3</a:t>
            </a:fld>
            <a:endParaRPr lang="en-US" smtClean="0"/>
          </a:p>
        </p:txBody>
      </p:sp>
      <p:sp>
        <p:nvSpPr>
          <p:cNvPr id="37891" name="Rectangle 2"/>
          <p:cNvSpPr>
            <a:spLocks noGrp="1" noRot="1" noChangeAspect="1" noChangeArrowheads="1" noTextEdit="1"/>
          </p:cNvSpPr>
          <p:nvPr>
            <p:ph type="sldImg"/>
          </p:nvPr>
        </p:nvSpPr>
        <p:spPr>
          <a:xfrm>
            <a:off x="1182688" y="696913"/>
            <a:ext cx="4649787" cy="3487737"/>
          </a:xfrm>
          <a:ln/>
        </p:spPr>
      </p:sp>
      <p:sp>
        <p:nvSpPr>
          <p:cNvPr id="37892" name="Rectangle 3"/>
          <p:cNvSpPr>
            <a:spLocks noChangeArrowheads="1"/>
          </p:cNvSpPr>
          <p:nvPr/>
        </p:nvSpPr>
        <p:spPr bwMode="auto">
          <a:xfrm>
            <a:off x="1323975" y="4570413"/>
            <a:ext cx="4440238" cy="4276725"/>
          </a:xfrm>
          <a:prstGeom prst="rect">
            <a:avLst/>
          </a:prstGeom>
          <a:noFill/>
          <a:ln w="12700" cap="sq">
            <a:noFill/>
            <a:miter lim="800000"/>
            <a:headEnd type="none" w="sm" len="sm"/>
            <a:tailEnd type="none" w="sm" len="sm"/>
          </a:ln>
        </p:spPr>
        <p:txBody>
          <a:bodyPr lIns="91864" tIns="45931" rIns="91864" bIns="45931">
            <a:spAutoFit/>
          </a:bodyPr>
          <a:lstStyle/>
          <a:p>
            <a:pPr defTabSz="919163"/>
            <a:r>
              <a:rPr kumimoji="1" lang="en-US" sz="1000">
                <a:cs typeface="Arial" charset="0"/>
              </a:rPr>
              <a:t>This slide provides a few key facts about ARS. We are the in-house research arm of USDA.  Our research program covers the broad scope from farm to table, or production to consumption.</a:t>
            </a:r>
            <a:endParaRPr kumimoji="1" lang="en-US" sz="1000">
              <a:latin typeface="Times New Roman" pitchFamily="18" charset="0"/>
              <a:cs typeface="Times New Roman" pitchFamily="18" charset="0"/>
            </a:endParaRPr>
          </a:p>
          <a:p>
            <a:pPr defTabSz="919163" eaLnBrk="0" hangingPunct="0"/>
            <a:r>
              <a:rPr kumimoji="1" lang="en-US" sz="1000">
                <a:cs typeface="Arial" charset="0"/>
              </a:rPr>
              <a:t> </a:t>
            </a:r>
            <a:endParaRPr kumimoji="1" lang="en-US" sz="1000">
              <a:latin typeface="Times New Roman" pitchFamily="18" charset="0"/>
              <a:cs typeface="Times New Roman" pitchFamily="18" charset="0"/>
            </a:endParaRPr>
          </a:p>
          <a:p>
            <a:pPr defTabSz="919163" eaLnBrk="0" hangingPunct="0"/>
            <a:r>
              <a:rPr kumimoji="1" lang="en-US" sz="1000">
                <a:cs typeface="Arial" charset="0"/>
              </a:rPr>
              <a:t>For research planning, coordination, and communication purposes, ARS divides its research into 22 National Programs each of which encompasses a number of contributing projects.</a:t>
            </a:r>
            <a:endParaRPr kumimoji="1" lang="en-US" sz="1000">
              <a:latin typeface="Times New Roman" pitchFamily="18" charset="0"/>
              <a:cs typeface="Times New Roman" pitchFamily="18" charset="0"/>
            </a:endParaRPr>
          </a:p>
          <a:p>
            <a:pPr defTabSz="919163" eaLnBrk="0" hangingPunct="0"/>
            <a:r>
              <a:rPr kumimoji="1" lang="en-US" sz="1000">
                <a:cs typeface="Arial" charset="0"/>
              </a:rPr>
              <a:t> </a:t>
            </a:r>
            <a:endParaRPr kumimoji="1" lang="en-US" sz="1000">
              <a:latin typeface="Times New Roman" pitchFamily="18" charset="0"/>
              <a:cs typeface="Times New Roman" pitchFamily="18" charset="0"/>
            </a:endParaRPr>
          </a:p>
          <a:p>
            <a:pPr defTabSz="919163" eaLnBrk="0" hangingPunct="0"/>
            <a:r>
              <a:rPr kumimoji="1" lang="en-US" sz="1000">
                <a:cs typeface="Arial" charset="0"/>
              </a:rPr>
              <a:t>Overall, the total ARS research program is carried out by about 1,100 projects, each having specific objectives and work plans, covering a three to five year time frame, and the work of an interdisciplinary team of two or more scientists.</a:t>
            </a:r>
            <a:endParaRPr kumimoji="1" lang="en-US" sz="1000">
              <a:latin typeface="Times New Roman" pitchFamily="18" charset="0"/>
              <a:cs typeface="Times New Roman" pitchFamily="18" charset="0"/>
            </a:endParaRPr>
          </a:p>
          <a:p>
            <a:pPr defTabSz="919163" eaLnBrk="0" hangingPunct="0"/>
            <a:r>
              <a:rPr kumimoji="1" lang="en-US" sz="1000">
                <a:cs typeface="Arial" charset="0"/>
              </a:rPr>
              <a:t> </a:t>
            </a:r>
            <a:endParaRPr kumimoji="1" lang="en-US" sz="1000">
              <a:latin typeface="Times New Roman" pitchFamily="18" charset="0"/>
              <a:cs typeface="Times New Roman" pitchFamily="18" charset="0"/>
            </a:endParaRPr>
          </a:p>
          <a:p>
            <a:pPr defTabSz="919163" eaLnBrk="0" hangingPunct="0"/>
            <a:r>
              <a:rPr kumimoji="1" lang="en-US" sz="1000">
                <a:cs typeface="Arial" charset="0"/>
              </a:rPr>
              <a:t>We have a total of more than 8,000 employees, including about 2,100 PhD career scientists.</a:t>
            </a:r>
            <a:endParaRPr kumimoji="1" lang="en-US" sz="1000">
              <a:latin typeface="Times New Roman" pitchFamily="18" charset="0"/>
              <a:cs typeface="Times New Roman" pitchFamily="18" charset="0"/>
            </a:endParaRPr>
          </a:p>
          <a:p>
            <a:pPr defTabSz="919163" eaLnBrk="0" hangingPunct="0"/>
            <a:r>
              <a:rPr kumimoji="1" lang="en-US" sz="1000">
                <a:cs typeface="Arial" charset="0"/>
              </a:rPr>
              <a:t> </a:t>
            </a:r>
            <a:endParaRPr kumimoji="1" lang="en-US" sz="1000">
              <a:latin typeface="Times New Roman" pitchFamily="18" charset="0"/>
              <a:cs typeface="Times New Roman" pitchFamily="18" charset="0"/>
            </a:endParaRPr>
          </a:p>
          <a:p>
            <a:pPr defTabSz="919163" eaLnBrk="0" hangingPunct="0"/>
            <a:r>
              <a:rPr kumimoji="1" lang="en-US" sz="1000">
                <a:cs typeface="Arial" charset="0"/>
              </a:rPr>
              <a:t>Our research is carried out at about 100 laboratory locations geographically distributed throughout the United States, and also at several foreign locations.</a:t>
            </a:r>
            <a:endParaRPr kumimoji="1" lang="en-US" sz="1000">
              <a:latin typeface="Times New Roman" pitchFamily="18" charset="0"/>
              <a:cs typeface="Times New Roman" pitchFamily="18" charset="0"/>
            </a:endParaRPr>
          </a:p>
          <a:p>
            <a:pPr defTabSz="919163" eaLnBrk="0" hangingPunct="0"/>
            <a:r>
              <a:rPr kumimoji="1" lang="en-US" sz="1000">
                <a:cs typeface="Arial" charset="0"/>
              </a:rPr>
              <a:t> </a:t>
            </a:r>
            <a:endParaRPr kumimoji="1" lang="en-US" sz="1000">
              <a:latin typeface="Times New Roman" pitchFamily="18" charset="0"/>
              <a:cs typeface="Times New Roman" pitchFamily="18" charset="0"/>
            </a:endParaRPr>
          </a:p>
          <a:p>
            <a:pPr defTabSz="919163" eaLnBrk="0" hangingPunct="0"/>
            <a:r>
              <a:rPr kumimoji="1" lang="en-US" sz="1000">
                <a:cs typeface="Arial" charset="0"/>
              </a:rPr>
              <a:t>Our annual budget, consisting mostly of appropriated funds from the U.S. Congress is now nearly $1 billion.</a:t>
            </a:r>
            <a:endParaRPr kumimoji="1" lang="en-US" sz="1000">
              <a:latin typeface="Times New Roman" pitchFamily="18" charset="0"/>
              <a:cs typeface="Times New Roman" pitchFamily="18" charset="0"/>
            </a:endParaRPr>
          </a:p>
          <a:p>
            <a:pPr defTabSz="919163" eaLnBrk="0" hangingPunct="0"/>
            <a:r>
              <a:rPr kumimoji="1" lang="en-US" sz="1000">
                <a:cs typeface="Arial" charset="0"/>
              </a:rPr>
              <a:t> </a:t>
            </a:r>
            <a:endParaRPr kumimoji="1" lang="en-US" sz="1000">
              <a:latin typeface="Times New Roman" pitchFamily="18" charset="0"/>
              <a:cs typeface="Times New Roman" pitchFamily="18" charset="0"/>
            </a:endParaRPr>
          </a:p>
          <a:p>
            <a:pPr defTabSz="919163" eaLnBrk="0" hangingPunct="0"/>
            <a:r>
              <a:rPr kumimoji="1" lang="en-US" sz="1000">
                <a:cs typeface="Arial" charset="0"/>
              </a:rPr>
              <a:t>And much of our research is carried out in partnership with university and industry organizations.  Many of the ARS laboratories are co-located with universities.</a:t>
            </a:r>
            <a:endParaRPr kumimoji="1" lang="en-US" sz="1000">
              <a:latin typeface="Times New Roman" pitchFamily="18" charset="0"/>
              <a:cs typeface="Times New Roman" pitchFamily="18" charset="0"/>
            </a:endParaRPr>
          </a:p>
          <a:p>
            <a:pPr defTabSz="919163" eaLnBrk="0" hangingPunct="0"/>
            <a:endParaRPr kumimoji="1" lang="en-US" sz="1000">
              <a:latin typeface="Times New Roman" pitchFamily="18" charset="0"/>
            </a:endParaRPr>
          </a:p>
        </p:txBody>
      </p:sp>
      <p:sp>
        <p:nvSpPr>
          <p:cNvPr id="37893" name="Rectangle 4"/>
          <p:cNvSpPr>
            <a:spLocks noGrp="1" noChangeArrowheads="1"/>
          </p:cNvSpPr>
          <p:nvPr>
            <p:ph type="body" idx="1"/>
          </p:nvPr>
        </p:nvSpPr>
        <p:spPr>
          <a:xfrm>
            <a:off x="935038" y="4418013"/>
            <a:ext cx="5140325" cy="4181475"/>
          </a:xfrm>
          <a:noFill/>
          <a:ln/>
        </p:spPr>
        <p:txBody>
          <a:bodyPr/>
          <a:lstStyle/>
          <a:p>
            <a:pPr eaLnBrk="1" hangingPunct="1"/>
            <a:endParaRPr lang="en-US" smtClean="0"/>
          </a:p>
        </p:txBody>
      </p:sp>
    </p:spTree>
    <p:extLst>
      <p:ext uri="{BB962C8B-B14F-4D97-AF65-F5344CB8AC3E}">
        <p14:creationId xmlns:p14="http://schemas.microsoft.com/office/powerpoint/2010/main" val="218955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B87FD52-32BD-45BA-AE3E-7D7CF2AB13B9}" type="slidenum">
              <a:rPr lang="en-US" smtClean="0"/>
              <a:pPr/>
              <a:t>7</a:t>
            </a:fld>
            <a:endParaRPr lang="en-US" smtClean="0"/>
          </a:p>
        </p:txBody>
      </p:sp>
      <p:sp>
        <p:nvSpPr>
          <p:cNvPr id="39939" name="Rectangle 2"/>
          <p:cNvSpPr>
            <a:spLocks noGrp="1" noRot="1" noChangeAspect="1" noChangeArrowheads="1" noTextEdit="1"/>
          </p:cNvSpPr>
          <p:nvPr>
            <p:ph type="sldImg"/>
          </p:nvPr>
        </p:nvSpPr>
        <p:spPr>
          <a:xfrm>
            <a:off x="1184275" y="698500"/>
            <a:ext cx="4646613" cy="3484563"/>
          </a:xfrm>
          <a:ln/>
        </p:spPr>
      </p:sp>
      <p:sp>
        <p:nvSpPr>
          <p:cNvPr id="39940" name="Rectangle 3"/>
          <p:cNvSpPr>
            <a:spLocks noGrp="1" noChangeArrowheads="1"/>
          </p:cNvSpPr>
          <p:nvPr>
            <p:ph type="body" idx="1"/>
          </p:nvPr>
        </p:nvSpPr>
        <p:spPr>
          <a:xfrm>
            <a:off x="935038" y="4416425"/>
            <a:ext cx="5140325" cy="4181475"/>
          </a:xfrm>
          <a:noFill/>
          <a:ln/>
        </p:spPr>
        <p:txBody>
          <a:bodyPr/>
          <a:lstStyle/>
          <a:p>
            <a:pPr eaLnBrk="1" hangingPunct="1"/>
            <a:r>
              <a:rPr lang="en-US" smtClean="0"/>
              <a:t>The National Agricultural Research, Extension, Education, and Economics Advisory Board (NAREEEAB) provides advice to the Secretary of Agriculture and land-grant colleges and universities on top priorities and policies for food and agricultural research, education, extension and economics. The Board is made up of 31 members, each of which represents a specific category of U.S. agricultural stakeholders, as mandated by Congress. </a:t>
            </a:r>
          </a:p>
        </p:txBody>
      </p:sp>
    </p:spTree>
    <p:extLst>
      <p:ext uri="{BB962C8B-B14F-4D97-AF65-F5344CB8AC3E}">
        <p14:creationId xmlns:p14="http://schemas.microsoft.com/office/powerpoint/2010/main" val="245085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B640734-77FD-4A5F-A06B-BEEA580B4C81}" type="slidenum">
              <a:rPr lang="en-US" smtClean="0"/>
              <a:pPr/>
              <a:t>10</a:t>
            </a:fld>
            <a:endParaRPr lang="en-US" smtClean="0"/>
          </a:p>
        </p:txBody>
      </p:sp>
      <p:sp>
        <p:nvSpPr>
          <p:cNvPr id="40963" name="Rectangle 2"/>
          <p:cNvSpPr>
            <a:spLocks noGrp="1" noRot="1" noChangeAspect="1" noChangeArrowheads="1" noTextEdit="1"/>
          </p:cNvSpPr>
          <p:nvPr>
            <p:ph type="sldImg"/>
          </p:nvPr>
        </p:nvSpPr>
        <p:spPr>
          <a:xfrm>
            <a:off x="1181100" y="698500"/>
            <a:ext cx="4643438" cy="3482975"/>
          </a:xfrm>
          <a:ln/>
        </p:spPr>
      </p:sp>
      <p:sp>
        <p:nvSpPr>
          <p:cNvPr id="40964" name="Rectangle 3"/>
          <p:cNvSpPr>
            <a:spLocks noGrp="1" noChangeArrowheads="1"/>
          </p:cNvSpPr>
          <p:nvPr>
            <p:ph type="body" idx="1"/>
          </p:nvPr>
        </p:nvSpPr>
        <p:spPr>
          <a:xfrm>
            <a:off x="935038" y="4411663"/>
            <a:ext cx="5140325" cy="4186237"/>
          </a:xfrm>
          <a:noFill/>
          <a:ln/>
        </p:spPr>
        <p:txBody>
          <a:bodyPr lIns="91678" tIns="45840" rIns="91678" bIns="45840"/>
          <a:lstStyle/>
          <a:p>
            <a:pPr eaLnBrk="1" hangingPunct="1"/>
            <a:r>
              <a:rPr lang="en-US" smtClean="0"/>
              <a:t>Currently, the National Program Staff has organized ARS research into 22 National Programs Our 22 National Programs are aligned under the three broad categories of: Animal Production, Product Value and Safety; Natural resources and Sustainable Agricultural systems; and Crop Production, Product Value and Safety. </a:t>
            </a:r>
          </a:p>
        </p:txBody>
      </p:sp>
    </p:spTree>
    <p:extLst>
      <p:ext uri="{BB962C8B-B14F-4D97-AF65-F5344CB8AC3E}">
        <p14:creationId xmlns:p14="http://schemas.microsoft.com/office/powerpoint/2010/main" val="390975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55F986-CFE5-4807-B967-D408172666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B5397-7574-4F51-9589-5FAA35C202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1D97E3-2AE3-4130-8939-A3192D77ED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440B-E814-4FDE-AC28-68990085B7A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31CD60-801C-47C9-80EE-EC1AC4B89CF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DCA8B6E-9EED-4474-A786-98213CD2D73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16F65C-DA62-4FB9-BBD8-1AB78CE5A1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8D1554-60A5-47CC-8675-2E38B03B85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CA5297-550C-4C0F-A35F-6335429E64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08AE95-02C4-46DA-808F-8331BE3453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15D264-6588-4799-BA29-F3E7B850D3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C8AA92-4044-4F8F-A7F4-508D491A14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09C2CA-5C5E-48A3-8446-B0A76DCB76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837360-30E5-4A1B-8C33-91BB9D6988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4AB8E-3AB0-44BB-A692-235357B189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579E1D-C3BA-43EA-9199-C56BBCC848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Front page"/>
          <p:cNvPicPr>
            <a:picLocks noChangeAspect="1" noChangeArrowheads="1"/>
          </p:cNvPicPr>
          <p:nvPr/>
        </p:nvPicPr>
        <p:blipFill>
          <a:blip r:embed="rId2" cstate="print"/>
          <a:srcRect/>
          <a:stretch>
            <a:fillRect/>
          </a:stretch>
        </p:blipFill>
        <p:spPr bwMode="auto">
          <a:xfrm>
            <a:off x="0" y="-457200"/>
            <a:ext cx="9604375" cy="7315200"/>
          </a:xfrm>
          <a:prstGeom prst="rect">
            <a:avLst/>
          </a:prstGeom>
          <a:noFill/>
          <a:ln w="9525">
            <a:noFill/>
            <a:miter lim="800000"/>
            <a:headEnd/>
            <a:tailEnd/>
          </a:ln>
        </p:spPr>
      </p:pic>
      <p:sp useBgFill="1">
        <p:nvSpPr>
          <p:cNvPr id="2051" name="Rectangle 6"/>
          <p:cNvSpPr>
            <a:spLocks noChangeArrowheads="1"/>
          </p:cNvSpPr>
          <p:nvPr/>
        </p:nvSpPr>
        <p:spPr bwMode="auto">
          <a:xfrm>
            <a:off x="457200" y="4953000"/>
            <a:ext cx="8686800" cy="1524000"/>
          </a:xfrm>
          <a:prstGeom prst="rect">
            <a:avLst/>
          </a:prstGeom>
          <a:ln w="9525" algn="ctr">
            <a:noFill/>
            <a:miter lim="800000"/>
            <a:headEnd/>
            <a:tailEnd/>
          </a:ln>
        </p:spPr>
        <p:txBody>
          <a:bodyPr wrap="none" anchor="ctr"/>
          <a:lstStyle/>
          <a:p>
            <a:pPr algn="ctr"/>
            <a:endParaRPr lang="en-US"/>
          </a:p>
        </p:txBody>
      </p:sp>
      <p:sp>
        <p:nvSpPr>
          <p:cNvPr id="2052" name="Text Box 7"/>
          <p:cNvSpPr txBox="1">
            <a:spLocks noChangeArrowheads="1"/>
          </p:cNvSpPr>
          <p:nvPr/>
        </p:nvSpPr>
        <p:spPr bwMode="auto">
          <a:xfrm>
            <a:off x="1752600" y="4953000"/>
            <a:ext cx="6172200" cy="1354217"/>
          </a:xfrm>
          <a:prstGeom prst="rect">
            <a:avLst/>
          </a:prstGeom>
          <a:noFill/>
          <a:ln w="9525" algn="ctr">
            <a:noFill/>
            <a:miter lim="800000"/>
            <a:headEnd/>
            <a:tailEnd/>
          </a:ln>
        </p:spPr>
        <p:txBody>
          <a:bodyPr wrap="square">
            <a:spAutoFit/>
          </a:bodyPr>
          <a:lstStyle/>
          <a:p>
            <a:pPr algn="ctr">
              <a:spcBef>
                <a:spcPct val="50000"/>
              </a:spcBef>
            </a:pPr>
            <a:r>
              <a:rPr lang="en-US" sz="2800" b="1" dirty="0">
                <a:solidFill>
                  <a:srgbClr val="FFCC00"/>
                </a:solidFill>
              </a:rPr>
              <a:t>Office of Scientific Quality Review</a:t>
            </a:r>
          </a:p>
          <a:p>
            <a:pPr algn="ctr">
              <a:spcBef>
                <a:spcPct val="50000"/>
              </a:spcBef>
            </a:pPr>
            <a:r>
              <a:rPr lang="en-US" b="1" dirty="0">
                <a:solidFill>
                  <a:srgbClr val="FFCC00"/>
                </a:solidFill>
              </a:rPr>
              <a:t>Dr. </a:t>
            </a:r>
            <a:r>
              <a:rPr lang="en-US" b="1" smtClean="0">
                <a:solidFill>
                  <a:srgbClr val="FFCC00"/>
                </a:solidFill>
              </a:rPr>
              <a:t>Scott Yates, </a:t>
            </a:r>
            <a:r>
              <a:rPr lang="en-US" sz="1600" b="1" dirty="0">
                <a:solidFill>
                  <a:srgbClr val="FFCC00"/>
                </a:solidFill>
              </a:rPr>
              <a:t>Scientific Quality Review </a:t>
            </a:r>
            <a:r>
              <a:rPr lang="en-US" sz="1600" b="1" dirty="0" smtClean="0">
                <a:solidFill>
                  <a:srgbClr val="FFCC00"/>
                </a:solidFill>
              </a:rPr>
              <a:t>Officer</a:t>
            </a:r>
          </a:p>
          <a:p>
            <a:pPr algn="ctr">
              <a:spcBef>
                <a:spcPct val="50000"/>
              </a:spcBef>
            </a:pPr>
            <a:r>
              <a:rPr lang="en-US" b="1" dirty="0" smtClean="0">
                <a:solidFill>
                  <a:srgbClr val="FFCC00"/>
                </a:solidFill>
              </a:rPr>
              <a:t>Dr</a:t>
            </a:r>
            <a:r>
              <a:rPr lang="en-US" b="1" dirty="0">
                <a:solidFill>
                  <a:srgbClr val="FFCC00"/>
                </a:solidFill>
              </a:rPr>
              <a:t>. </a:t>
            </a:r>
            <a:r>
              <a:rPr lang="en-US" b="1" dirty="0" smtClean="0">
                <a:solidFill>
                  <a:srgbClr val="FFCC00"/>
                </a:solidFill>
              </a:rPr>
              <a:t> Michael </a:t>
            </a:r>
            <a:r>
              <a:rPr lang="en-US" b="1" dirty="0">
                <a:solidFill>
                  <a:srgbClr val="FFCC00"/>
                </a:solidFill>
              </a:rPr>
              <a:t>Strauss, </a:t>
            </a:r>
            <a:r>
              <a:rPr lang="en-US" sz="1600" b="1" dirty="0">
                <a:solidFill>
                  <a:srgbClr val="FFCC00"/>
                </a:solidFill>
              </a:rPr>
              <a:t>Peer Review Coordinator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4025" y="838200"/>
            <a:ext cx="8686800" cy="45720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sz="2400">
              <a:latin typeface="Times New Roman" pitchFamily="18" charset="0"/>
            </a:endParaRPr>
          </a:p>
        </p:txBody>
      </p:sp>
      <p:sp>
        <p:nvSpPr>
          <p:cNvPr id="13315" name="Rectangle 3"/>
          <p:cNvSpPr>
            <a:spLocks noChangeArrowheads="1"/>
          </p:cNvSpPr>
          <p:nvPr/>
        </p:nvSpPr>
        <p:spPr bwMode="auto">
          <a:xfrm>
            <a:off x="0" y="152400"/>
            <a:ext cx="9144000" cy="457200"/>
          </a:xfrm>
          <a:prstGeom prst="rect">
            <a:avLst/>
          </a:prstGeom>
          <a:noFill/>
          <a:ln w="9525">
            <a:noFill/>
            <a:miter lim="800000"/>
            <a:headEnd/>
            <a:tailEnd/>
          </a:ln>
        </p:spPr>
        <p:txBody>
          <a:bodyPr anchor="b"/>
          <a:lstStyle/>
          <a:p>
            <a:pPr algn="ctr"/>
            <a:r>
              <a:rPr lang="en-US" sz="3200" b="1">
                <a:solidFill>
                  <a:srgbClr val="FFCC66"/>
                </a:solidFill>
                <a:latin typeface="Times New Roman" pitchFamily="18" charset="0"/>
              </a:rPr>
              <a:t>National Programs</a:t>
            </a:r>
          </a:p>
        </p:txBody>
      </p:sp>
      <p:sp>
        <p:nvSpPr>
          <p:cNvPr id="103428" name="Text Box 4"/>
          <p:cNvSpPr txBox="1">
            <a:spLocks noChangeArrowheads="1"/>
          </p:cNvSpPr>
          <p:nvPr/>
        </p:nvSpPr>
        <p:spPr bwMode="auto">
          <a:xfrm>
            <a:off x="0" y="533400"/>
            <a:ext cx="1981200" cy="1006475"/>
          </a:xfrm>
          <a:prstGeom prst="rect">
            <a:avLst/>
          </a:prstGeom>
          <a:noFill/>
          <a:ln w="12700">
            <a:noFill/>
            <a:miter lim="800000"/>
            <a:headEnd type="none" w="sm" len="sm"/>
            <a:tailEnd type="none" w="sm" len="sm"/>
          </a:ln>
          <a:effectLst/>
        </p:spPr>
        <p:txBody>
          <a:bodyPr>
            <a:spAutoFit/>
          </a:bodyPr>
          <a:lstStyle/>
          <a:p>
            <a:pPr algn="ctr" defTabSz="603250" eaLnBrk="0" hangingPunct="0">
              <a:spcBef>
                <a:spcPct val="50000"/>
              </a:spcBef>
              <a:defRPr/>
            </a:pPr>
            <a:r>
              <a:rPr lang="en-US" sz="2000" b="1">
                <a:solidFill>
                  <a:srgbClr val="00CC00"/>
                </a:solidFill>
                <a:effectLst>
                  <a:outerShdw blurRad="38100" dist="38100" dir="2700000" algn="tl">
                    <a:srgbClr val="000000"/>
                  </a:outerShdw>
                </a:effectLst>
              </a:rPr>
              <a:t>Crop Production and Protection</a:t>
            </a:r>
          </a:p>
        </p:txBody>
      </p:sp>
      <p:sp>
        <p:nvSpPr>
          <p:cNvPr id="13317" name="Line 5"/>
          <p:cNvSpPr>
            <a:spLocks noChangeShapeType="1"/>
          </p:cNvSpPr>
          <p:nvPr/>
        </p:nvSpPr>
        <p:spPr bwMode="auto">
          <a:xfrm flipH="1">
            <a:off x="304800" y="533400"/>
            <a:ext cx="8610600" cy="0"/>
          </a:xfrm>
          <a:prstGeom prst="line">
            <a:avLst/>
          </a:prstGeom>
          <a:noFill/>
          <a:ln w="38100">
            <a:solidFill>
              <a:srgbClr val="009900"/>
            </a:solidFill>
            <a:round/>
            <a:headEnd/>
            <a:tailEnd/>
          </a:ln>
        </p:spPr>
        <p:txBody>
          <a:bodyPr wrap="none" anchor="ctr"/>
          <a:lstStyle/>
          <a:p>
            <a:endParaRPr lang="en-US"/>
          </a:p>
        </p:txBody>
      </p:sp>
      <p:sp>
        <p:nvSpPr>
          <p:cNvPr id="13318" name="Line 6"/>
          <p:cNvSpPr>
            <a:spLocks noChangeShapeType="1"/>
          </p:cNvSpPr>
          <p:nvPr/>
        </p:nvSpPr>
        <p:spPr bwMode="auto">
          <a:xfrm>
            <a:off x="4419600" y="1676400"/>
            <a:ext cx="0" cy="5029200"/>
          </a:xfrm>
          <a:prstGeom prst="line">
            <a:avLst/>
          </a:prstGeom>
          <a:noFill/>
          <a:ln w="9525">
            <a:solidFill>
              <a:srgbClr val="009900"/>
            </a:solidFill>
            <a:round/>
            <a:headEnd/>
            <a:tailEnd/>
          </a:ln>
        </p:spPr>
        <p:txBody>
          <a:bodyPr wrap="none" anchor="ctr"/>
          <a:lstStyle/>
          <a:p>
            <a:endParaRPr lang="en-US"/>
          </a:p>
        </p:txBody>
      </p:sp>
      <p:sp>
        <p:nvSpPr>
          <p:cNvPr id="103431" name="Text Box 7"/>
          <p:cNvSpPr txBox="1">
            <a:spLocks noChangeArrowheads="1"/>
          </p:cNvSpPr>
          <p:nvPr/>
        </p:nvSpPr>
        <p:spPr bwMode="auto">
          <a:xfrm>
            <a:off x="2133600" y="533400"/>
            <a:ext cx="2438400" cy="1006475"/>
          </a:xfrm>
          <a:prstGeom prst="rect">
            <a:avLst/>
          </a:prstGeom>
          <a:noFill/>
          <a:ln w="12700">
            <a:noFill/>
            <a:miter lim="800000"/>
            <a:headEnd type="none" w="sm" len="sm"/>
            <a:tailEnd type="none" w="sm" len="sm"/>
          </a:ln>
          <a:effectLst/>
        </p:spPr>
        <p:txBody>
          <a:bodyPr>
            <a:spAutoFit/>
          </a:bodyPr>
          <a:lstStyle/>
          <a:p>
            <a:pPr algn="ctr" defTabSz="603250" eaLnBrk="0" hangingPunct="0">
              <a:spcBef>
                <a:spcPct val="50000"/>
              </a:spcBef>
              <a:defRPr/>
            </a:pPr>
            <a:r>
              <a:rPr lang="en-US" sz="2000" b="1">
                <a:solidFill>
                  <a:srgbClr val="00CC00"/>
                </a:solidFill>
                <a:effectLst>
                  <a:outerShdw blurRad="38100" dist="38100" dir="2700000" algn="tl">
                    <a:srgbClr val="000000"/>
                  </a:outerShdw>
                </a:effectLst>
              </a:rPr>
              <a:t>Nutrition, Food Safety, and Quality	</a:t>
            </a:r>
          </a:p>
        </p:txBody>
      </p:sp>
      <p:sp>
        <p:nvSpPr>
          <p:cNvPr id="103432" name="Rectangle 8"/>
          <p:cNvSpPr>
            <a:spLocks noChangeArrowheads="1"/>
          </p:cNvSpPr>
          <p:nvPr/>
        </p:nvSpPr>
        <p:spPr bwMode="auto">
          <a:xfrm>
            <a:off x="228600" y="1676400"/>
            <a:ext cx="1905000" cy="4191000"/>
          </a:xfrm>
          <a:prstGeom prst="rect">
            <a:avLst/>
          </a:prstGeom>
          <a:noFill/>
          <a:ln w="9525">
            <a:noFill/>
            <a:miter lim="800000"/>
            <a:headEnd/>
            <a:tailEnd/>
          </a:ln>
        </p:spPr>
        <p:txBody>
          <a:bodyPr lIns="0" rIns="0"/>
          <a:lstStyle/>
          <a:p>
            <a:pPr>
              <a:spcAft>
                <a:spcPct val="60000"/>
              </a:spcAft>
            </a:pPr>
            <a:r>
              <a:rPr lang="en-US" b="1" dirty="0">
                <a:solidFill>
                  <a:srgbClr val="FF0000"/>
                </a:solidFill>
                <a:latin typeface="Arial Narrow" pitchFamily="34" charset="0"/>
              </a:rPr>
              <a:t>301. Plant Genetic Resources, Genomics &amp;  Genetic Improvement</a:t>
            </a:r>
          </a:p>
          <a:p>
            <a:pPr>
              <a:spcAft>
                <a:spcPct val="60000"/>
              </a:spcAft>
            </a:pPr>
            <a:r>
              <a:rPr lang="en-US" b="1" dirty="0" smtClean="0">
                <a:solidFill>
                  <a:srgbClr val="FFFF99"/>
                </a:solidFill>
                <a:latin typeface="Arial Narrow" pitchFamily="34" charset="0"/>
              </a:rPr>
              <a:t>303</a:t>
            </a:r>
            <a:r>
              <a:rPr lang="en-US" b="1" dirty="0">
                <a:solidFill>
                  <a:srgbClr val="FFFF99"/>
                </a:solidFill>
                <a:latin typeface="Arial Narrow" pitchFamily="34" charset="0"/>
              </a:rPr>
              <a:t>. Plant Diseases</a:t>
            </a:r>
          </a:p>
          <a:p>
            <a:pPr>
              <a:spcAft>
                <a:spcPct val="60000"/>
              </a:spcAft>
            </a:pPr>
            <a:r>
              <a:rPr lang="en-US" b="1" dirty="0">
                <a:solidFill>
                  <a:srgbClr val="FFFF99"/>
                </a:solidFill>
                <a:latin typeface="Arial Narrow" pitchFamily="34" charset="0"/>
              </a:rPr>
              <a:t>304. Crop Protect.&amp; Quarantine</a:t>
            </a:r>
          </a:p>
          <a:p>
            <a:pPr>
              <a:spcAft>
                <a:spcPct val="60000"/>
              </a:spcAft>
            </a:pPr>
            <a:r>
              <a:rPr lang="en-US" b="1" dirty="0">
                <a:solidFill>
                  <a:srgbClr val="FFFF99"/>
                </a:solidFill>
                <a:latin typeface="Arial Narrow" pitchFamily="34" charset="0"/>
              </a:rPr>
              <a:t>305. Crop </a:t>
            </a:r>
            <a:r>
              <a:rPr lang="en-US" b="1" dirty="0" smtClean="0">
                <a:solidFill>
                  <a:srgbClr val="FFFF99"/>
                </a:solidFill>
                <a:latin typeface="Arial Narrow" pitchFamily="34" charset="0"/>
              </a:rPr>
              <a:t>Production</a:t>
            </a:r>
            <a:endParaRPr lang="en-US" b="1" dirty="0">
              <a:solidFill>
                <a:srgbClr val="FFFF99"/>
              </a:solidFill>
              <a:latin typeface="Arial Narrow" pitchFamily="34" charset="0"/>
            </a:endParaRPr>
          </a:p>
        </p:txBody>
      </p:sp>
      <p:sp>
        <p:nvSpPr>
          <p:cNvPr id="13321" name="Text Box 9"/>
          <p:cNvSpPr txBox="1">
            <a:spLocks noChangeArrowheads="1"/>
          </p:cNvSpPr>
          <p:nvPr/>
        </p:nvSpPr>
        <p:spPr bwMode="auto">
          <a:xfrm>
            <a:off x="2286000" y="1676400"/>
            <a:ext cx="2286000" cy="2563813"/>
          </a:xfrm>
          <a:prstGeom prst="rect">
            <a:avLst/>
          </a:prstGeom>
          <a:noFill/>
          <a:ln w="12700">
            <a:noFill/>
            <a:miter lim="800000"/>
            <a:headEnd type="none" w="sm" len="sm"/>
            <a:tailEnd type="none" w="sm" len="sm"/>
          </a:ln>
        </p:spPr>
        <p:txBody>
          <a:bodyPr>
            <a:spAutoFit/>
          </a:bodyPr>
          <a:lstStyle/>
          <a:p>
            <a:pPr eaLnBrk="0" hangingPunct="0"/>
            <a:r>
              <a:rPr lang="en-US" b="1" dirty="0">
                <a:solidFill>
                  <a:srgbClr val="FFFF99"/>
                </a:solidFill>
                <a:latin typeface="Arial Narrow" pitchFamily="34" charset="0"/>
              </a:rPr>
              <a:t>107. Human Nutrition</a:t>
            </a:r>
          </a:p>
          <a:p>
            <a:pPr eaLnBrk="0" hangingPunct="0"/>
            <a:endParaRPr lang="en-US" b="1" dirty="0">
              <a:solidFill>
                <a:srgbClr val="FFFF99"/>
              </a:solidFill>
              <a:latin typeface="Arial Narrow" pitchFamily="34" charset="0"/>
            </a:endParaRPr>
          </a:p>
          <a:p>
            <a:pPr eaLnBrk="0" hangingPunct="0"/>
            <a:r>
              <a:rPr lang="en-US" b="1" dirty="0">
                <a:solidFill>
                  <a:srgbClr val="FFFFCC"/>
                </a:solidFill>
                <a:latin typeface="Arial Narrow" pitchFamily="34" charset="0"/>
              </a:rPr>
              <a:t>108. Food Safety (animal &amp; plant products)</a:t>
            </a:r>
          </a:p>
          <a:p>
            <a:pPr eaLnBrk="0" hangingPunct="0"/>
            <a:endParaRPr lang="en-US" b="1" dirty="0">
              <a:solidFill>
                <a:srgbClr val="FFFF99"/>
              </a:solidFill>
              <a:latin typeface="Arial Narrow" pitchFamily="34" charset="0"/>
            </a:endParaRPr>
          </a:p>
          <a:p>
            <a:pPr>
              <a:spcAft>
                <a:spcPct val="50000"/>
              </a:spcAft>
            </a:pPr>
            <a:r>
              <a:rPr lang="en-US" b="1" dirty="0">
                <a:solidFill>
                  <a:srgbClr val="FFFF99"/>
                </a:solidFill>
                <a:latin typeface="Arial Narrow" pitchFamily="34" charset="0"/>
              </a:rPr>
              <a:t>306. Quality &amp; Utilization of Agricultural Products</a:t>
            </a:r>
          </a:p>
        </p:txBody>
      </p:sp>
      <p:sp>
        <p:nvSpPr>
          <p:cNvPr id="13322" name="Line 10"/>
          <p:cNvSpPr>
            <a:spLocks noChangeShapeType="1"/>
          </p:cNvSpPr>
          <p:nvPr/>
        </p:nvSpPr>
        <p:spPr bwMode="auto">
          <a:xfrm>
            <a:off x="2133600" y="1600200"/>
            <a:ext cx="0" cy="5029200"/>
          </a:xfrm>
          <a:prstGeom prst="line">
            <a:avLst/>
          </a:prstGeom>
          <a:noFill/>
          <a:ln w="9525">
            <a:solidFill>
              <a:srgbClr val="009900"/>
            </a:solidFill>
            <a:round/>
            <a:headEnd/>
            <a:tailEnd/>
          </a:ln>
        </p:spPr>
        <p:txBody>
          <a:bodyPr wrap="none" anchor="ctr"/>
          <a:lstStyle/>
          <a:p>
            <a:endParaRPr lang="en-US"/>
          </a:p>
        </p:txBody>
      </p:sp>
      <p:sp>
        <p:nvSpPr>
          <p:cNvPr id="103435" name="Text Box 11"/>
          <p:cNvSpPr txBox="1">
            <a:spLocks noChangeArrowheads="1"/>
          </p:cNvSpPr>
          <p:nvPr/>
        </p:nvSpPr>
        <p:spPr bwMode="auto">
          <a:xfrm>
            <a:off x="4572000" y="609600"/>
            <a:ext cx="2133600" cy="1006475"/>
          </a:xfrm>
          <a:prstGeom prst="rect">
            <a:avLst/>
          </a:prstGeom>
          <a:noFill/>
          <a:ln w="12700">
            <a:noFill/>
            <a:miter lim="800000"/>
            <a:headEnd type="none" w="sm" len="sm"/>
            <a:tailEnd type="none" w="sm" len="sm"/>
          </a:ln>
          <a:effectLst/>
        </p:spPr>
        <p:txBody>
          <a:bodyPr>
            <a:spAutoFit/>
          </a:bodyPr>
          <a:lstStyle/>
          <a:p>
            <a:pPr algn="ctr" defTabSz="603250" eaLnBrk="0" hangingPunct="0">
              <a:spcBef>
                <a:spcPct val="50000"/>
              </a:spcBef>
              <a:defRPr/>
            </a:pPr>
            <a:r>
              <a:rPr lang="en-US" sz="2000" b="1">
                <a:solidFill>
                  <a:srgbClr val="00CC00"/>
                </a:solidFill>
                <a:effectLst>
                  <a:outerShdw blurRad="38100" dist="38100" dir="2700000" algn="tl">
                    <a:srgbClr val="000000"/>
                  </a:outerShdw>
                </a:effectLst>
              </a:rPr>
              <a:t>Animal Production and Protection</a:t>
            </a:r>
          </a:p>
        </p:txBody>
      </p:sp>
      <p:sp>
        <p:nvSpPr>
          <p:cNvPr id="103436" name="Text Box 12"/>
          <p:cNvSpPr txBox="1">
            <a:spLocks noChangeArrowheads="1"/>
          </p:cNvSpPr>
          <p:nvPr/>
        </p:nvSpPr>
        <p:spPr bwMode="auto">
          <a:xfrm>
            <a:off x="6781800" y="609600"/>
            <a:ext cx="2133600" cy="1006475"/>
          </a:xfrm>
          <a:prstGeom prst="rect">
            <a:avLst/>
          </a:prstGeom>
          <a:noFill/>
          <a:ln w="12700">
            <a:noFill/>
            <a:miter lim="800000"/>
            <a:headEnd type="none" w="sm" len="sm"/>
            <a:tailEnd type="none" w="sm" len="sm"/>
          </a:ln>
          <a:effectLst/>
        </p:spPr>
        <p:txBody>
          <a:bodyPr>
            <a:spAutoFit/>
          </a:bodyPr>
          <a:lstStyle/>
          <a:p>
            <a:pPr algn="ctr" defTabSz="603250" eaLnBrk="0" hangingPunct="0">
              <a:spcBef>
                <a:spcPct val="50000"/>
              </a:spcBef>
              <a:defRPr/>
            </a:pPr>
            <a:r>
              <a:rPr lang="en-US" sz="2000" b="1">
                <a:solidFill>
                  <a:srgbClr val="00CC00"/>
                </a:solidFill>
                <a:effectLst>
                  <a:outerShdw blurRad="38100" dist="38100" dir="2700000" algn="tl">
                    <a:srgbClr val="000000"/>
                  </a:outerShdw>
                </a:effectLst>
              </a:rPr>
              <a:t>Natural Res. &amp; Sust. Agric. Systems	</a:t>
            </a:r>
          </a:p>
        </p:txBody>
      </p:sp>
      <p:sp>
        <p:nvSpPr>
          <p:cNvPr id="103437" name="Rectangle 13"/>
          <p:cNvSpPr>
            <a:spLocks noChangeArrowheads="1"/>
          </p:cNvSpPr>
          <p:nvPr/>
        </p:nvSpPr>
        <p:spPr bwMode="auto">
          <a:xfrm>
            <a:off x="4495800" y="1676400"/>
            <a:ext cx="2209800" cy="4171950"/>
          </a:xfrm>
          <a:prstGeom prst="rect">
            <a:avLst/>
          </a:prstGeom>
          <a:noFill/>
          <a:ln w="9525">
            <a:noFill/>
            <a:miter lim="800000"/>
            <a:headEnd/>
            <a:tailEnd/>
          </a:ln>
        </p:spPr>
        <p:txBody>
          <a:bodyPr lIns="0" rIns="0"/>
          <a:lstStyle/>
          <a:p>
            <a:pPr>
              <a:spcAft>
                <a:spcPct val="50000"/>
              </a:spcAft>
            </a:pPr>
            <a:r>
              <a:rPr lang="en-US" b="1" dirty="0">
                <a:solidFill>
                  <a:srgbClr val="FFFF99"/>
                </a:solidFill>
                <a:latin typeface="Arial Narrow" pitchFamily="34" charset="0"/>
              </a:rPr>
              <a:t>101. Food Animal Production</a:t>
            </a:r>
          </a:p>
          <a:p>
            <a:pPr>
              <a:spcAft>
                <a:spcPct val="50000"/>
              </a:spcAft>
            </a:pPr>
            <a:r>
              <a:rPr lang="en-US" b="1" dirty="0">
                <a:solidFill>
                  <a:srgbClr val="FFFF99"/>
                </a:solidFill>
                <a:latin typeface="Arial Narrow" pitchFamily="34" charset="0"/>
              </a:rPr>
              <a:t>103. Animal Health</a:t>
            </a:r>
          </a:p>
          <a:p>
            <a:pPr>
              <a:spcAft>
                <a:spcPct val="50000"/>
              </a:spcAft>
            </a:pPr>
            <a:r>
              <a:rPr lang="en-US" b="1" dirty="0">
                <a:solidFill>
                  <a:srgbClr val="FFFF99"/>
                </a:solidFill>
                <a:latin typeface="Arial Narrow" pitchFamily="34" charset="0"/>
              </a:rPr>
              <a:t>104. Veterinary, Medical, and Urban Entomology </a:t>
            </a:r>
          </a:p>
          <a:p>
            <a:pPr>
              <a:spcAft>
                <a:spcPct val="50000"/>
              </a:spcAft>
            </a:pPr>
            <a:r>
              <a:rPr lang="en-US" b="1" dirty="0">
                <a:solidFill>
                  <a:srgbClr val="FFFF99"/>
                </a:solidFill>
                <a:latin typeface="Arial Narrow" pitchFamily="34" charset="0"/>
              </a:rPr>
              <a:t>106. Aquaculture</a:t>
            </a:r>
            <a:r>
              <a:rPr lang="en-US" sz="1600" b="1" dirty="0">
                <a:solidFill>
                  <a:srgbClr val="FFFF99"/>
                </a:solidFill>
                <a:latin typeface="Arial Narrow" pitchFamily="34" charset="0"/>
              </a:rPr>
              <a:t> </a:t>
            </a:r>
          </a:p>
        </p:txBody>
      </p:sp>
      <p:sp>
        <p:nvSpPr>
          <p:cNvPr id="103438" name="Rectangle 14"/>
          <p:cNvSpPr>
            <a:spLocks noChangeArrowheads="1"/>
          </p:cNvSpPr>
          <p:nvPr/>
        </p:nvSpPr>
        <p:spPr bwMode="auto">
          <a:xfrm>
            <a:off x="7010400" y="1676400"/>
            <a:ext cx="2133600" cy="4876800"/>
          </a:xfrm>
          <a:prstGeom prst="rect">
            <a:avLst/>
          </a:prstGeom>
          <a:noFill/>
          <a:ln w="9525">
            <a:noFill/>
            <a:miter lim="800000"/>
            <a:headEnd/>
            <a:tailEnd/>
          </a:ln>
        </p:spPr>
        <p:txBody>
          <a:bodyPr lIns="0" rIns="0"/>
          <a:lstStyle/>
          <a:p>
            <a:pPr>
              <a:spcAft>
                <a:spcPct val="50000"/>
              </a:spcAft>
            </a:pPr>
            <a:r>
              <a:rPr lang="en-US" b="1" dirty="0">
                <a:solidFill>
                  <a:srgbClr val="FFFFCC"/>
                </a:solidFill>
                <a:latin typeface="Arial Narrow" pitchFamily="34" charset="0"/>
              </a:rPr>
              <a:t>211. Water Avail &amp; Watershed Mgmt </a:t>
            </a:r>
          </a:p>
          <a:p>
            <a:pPr>
              <a:spcAft>
                <a:spcPct val="50000"/>
              </a:spcAft>
            </a:pPr>
            <a:r>
              <a:rPr lang="en-US" b="1" dirty="0">
                <a:solidFill>
                  <a:srgbClr val="FFFFCC"/>
                </a:solidFill>
                <a:latin typeface="Arial Narrow" pitchFamily="34" charset="0"/>
              </a:rPr>
              <a:t>212. Climate Change, Soils and </a:t>
            </a:r>
            <a:r>
              <a:rPr lang="en-US" b="1" dirty="0" smtClean="0">
                <a:solidFill>
                  <a:srgbClr val="FFFFCC"/>
                </a:solidFill>
                <a:latin typeface="Arial Narrow" pitchFamily="34" charset="0"/>
              </a:rPr>
              <a:t>Emissions*</a:t>
            </a:r>
            <a:endParaRPr lang="en-US" b="1" dirty="0">
              <a:solidFill>
                <a:srgbClr val="FFFFCC"/>
              </a:solidFill>
              <a:latin typeface="Arial Narrow" pitchFamily="34" charset="0"/>
            </a:endParaRPr>
          </a:p>
          <a:p>
            <a:pPr>
              <a:spcAft>
                <a:spcPct val="50000"/>
              </a:spcAft>
            </a:pPr>
            <a:r>
              <a:rPr lang="en-US" b="1" dirty="0">
                <a:solidFill>
                  <a:srgbClr val="FFFFCC"/>
                </a:solidFill>
                <a:latin typeface="Arial Narrow" pitchFamily="34" charset="0"/>
              </a:rPr>
              <a:t>213. </a:t>
            </a:r>
            <a:r>
              <a:rPr lang="en-US" b="1" dirty="0" err="1" smtClean="0">
                <a:solidFill>
                  <a:srgbClr val="FFFFCC"/>
                </a:solidFill>
                <a:latin typeface="Arial Narrow" pitchFamily="34" charset="0"/>
              </a:rPr>
              <a:t>Biorefining</a:t>
            </a:r>
            <a:endParaRPr lang="en-US" b="1" dirty="0">
              <a:solidFill>
                <a:srgbClr val="FFFFCC"/>
              </a:solidFill>
              <a:latin typeface="Arial Narrow" pitchFamily="34" charset="0"/>
            </a:endParaRPr>
          </a:p>
          <a:p>
            <a:pPr>
              <a:spcAft>
                <a:spcPct val="50000"/>
              </a:spcAft>
            </a:pPr>
            <a:r>
              <a:rPr lang="en-US" b="1" dirty="0" smtClean="0">
                <a:solidFill>
                  <a:srgbClr val="FFFFCC"/>
                </a:solidFill>
                <a:latin typeface="Arial Narrow" pitchFamily="34" charset="0"/>
              </a:rPr>
              <a:t>215</a:t>
            </a:r>
            <a:r>
              <a:rPr lang="en-US" b="1" dirty="0">
                <a:solidFill>
                  <a:srgbClr val="FFFFCC"/>
                </a:solidFill>
                <a:latin typeface="Arial Narrow" pitchFamily="34" charset="0"/>
              </a:rPr>
              <a:t>. Rangeland, Pasture &amp; Forages </a:t>
            </a:r>
          </a:p>
          <a:p>
            <a:pPr marL="342900" indent="-342900">
              <a:spcAft>
                <a:spcPct val="50000"/>
              </a:spcAft>
              <a:buAutoNum type="arabicPeriod" startAt="216"/>
            </a:pPr>
            <a:r>
              <a:rPr lang="en-US" b="1" dirty="0" smtClean="0">
                <a:solidFill>
                  <a:srgbClr val="FFFFCC"/>
                </a:solidFill>
                <a:latin typeface="Arial Narrow" pitchFamily="34" charset="0"/>
              </a:rPr>
              <a:t>Agricultural </a:t>
            </a:r>
            <a:r>
              <a:rPr lang="en-US" b="1" dirty="0">
                <a:solidFill>
                  <a:srgbClr val="FFFFCC"/>
                </a:solidFill>
                <a:latin typeface="Arial Narrow" pitchFamily="34" charset="0"/>
              </a:rPr>
              <a:t>Competitiveness &amp; </a:t>
            </a:r>
            <a:r>
              <a:rPr lang="en-US" b="1" dirty="0" smtClean="0">
                <a:solidFill>
                  <a:srgbClr val="FFFFCC"/>
                </a:solidFill>
                <a:latin typeface="Arial Narrow" pitchFamily="34" charset="0"/>
              </a:rPr>
              <a:t>Sustainability</a:t>
            </a:r>
          </a:p>
        </p:txBody>
      </p:sp>
      <p:sp>
        <p:nvSpPr>
          <p:cNvPr id="13327" name="Line 15"/>
          <p:cNvSpPr>
            <a:spLocks noChangeShapeType="1"/>
          </p:cNvSpPr>
          <p:nvPr/>
        </p:nvSpPr>
        <p:spPr bwMode="auto">
          <a:xfrm>
            <a:off x="6781800" y="1676400"/>
            <a:ext cx="0" cy="5029200"/>
          </a:xfrm>
          <a:prstGeom prst="line">
            <a:avLst/>
          </a:prstGeom>
          <a:noFill/>
          <a:ln w="9525">
            <a:solidFill>
              <a:srgbClr val="0099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wipe(left)">
                                      <p:cBhvr>
                                        <p:cTn id="7" dur="500"/>
                                        <p:tgtEl>
                                          <p:spTgt spid="1034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3431"/>
                                        </p:tgtEl>
                                        <p:attrNameLst>
                                          <p:attrName>style.visibility</p:attrName>
                                        </p:attrNameLst>
                                      </p:cBhvr>
                                      <p:to>
                                        <p:strVal val="visible"/>
                                      </p:to>
                                    </p:set>
                                    <p:animEffect transition="in" filter="wipe(left)">
                                      <p:cBhvr>
                                        <p:cTn id="10" dur="500"/>
                                        <p:tgtEl>
                                          <p:spTgt spid="10343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3432"/>
                                        </p:tgtEl>
                                        <p:attrNameLst>
                                          <p:attrName>style.visibility</p:attrName>
                                        </p:attrNameLst>
                                      </p:cBhvr>
                                      <p:to>
                                        <p:strVal val="visible"/>
                                      </p:to>
                                    </p:set>
                                    <p:animEffect transition="in" filter="wipe(up)">
                                      <p:cBhvr>
                                        <p:cTn id="13" dur="500"/>
                                        <p:tgtEl>
                                          <p:spTgt spid="10343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3435"/>
                                        </p:tgtEl>
                                        <p:attrNameLst>
                                          <p:attrName>style.visibility</p:attrName>
                                        </p:attrNameLst>
                                      </p:cBhvr>
                                      <p:to>
                                        <p:strVal val="visible"/>
                                      </p:to>
                                    </p:set>
                                    <p:animEffect transition="in" filter="wipe(left)">
                                      <p:cBhvr>
                                        <p:cTn id="16" dur="500"/>
                                        <p:tgtEl>
                                          <p:spTgt spid="1034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3436"/>
                                        </p:tgtEl>
                                        <p:attrNameLst>
                                          <p:attrName>style.visibility</p:attrName>
                                        </p:attrNameLst>
                                      </p:cBhvr>
                                      <p:to>
                                        <p:strVal val="visible"/>
                                      </p:to>
                                    </p:set>
                                    <p:animEffect transition="in" filter="wipe(left)">
                                      <p:cBhvr>
                                        <p:cTn id="19" dur="500"/>
                                        <p:tgtEl>
                                          <p:spTgt spid="10343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3437"/>
                                        </p:tgtEl>
                                        <p:attrNameLst>
                                          <p:attrName>style.visibility</p:attrName>
                                        </p:attrNameLst>
                                      </p:cBhvr>
                                      <p:to>
                                        <p:strVal val="visible"/>
                                      </p:to>
                                    </p:set>
                                    <p:animEffect transition="in" filter="wipe(up)">
                                      <p:cBhvr>
                                        <p:cTn id="22" dur="500"/>
                                        <p:tgtEl>
                                          <p:spTgt spid="10343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03438">
                                            <p:txEl>
                                              <p:pRg st="0" end="0"/>
                                            </p:txEl>
                                          </p:spTgt>
                                        </p:tgtEl>
                                        <p:attrNameLst>
                                          <p:attrName>style.visibility</p:attrName>
                                        </p:attrNameLst>
                                      </p:cBhvr>
                                      <p:to>
                                        <p:strVal val="visible"/>
                                      </p:to>
                                    </p:set>
                                    <p:animEffect transition="in" filter="wipe(up)">
                                      <p:cBhvr>
                                        <p:cTn id="25" dur="500"/>
                                        <p:tgtEl>
                                          <p:spTgt spid="103438">
                                            <p:txEl>
                                              <p:pRg st="0" end="0"/>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3438">
                                            <p:txEl>
                                              <p:pRg st="1" end="1"/>
                                            </p:txEl>
                                          </p:spTgt>
                                        </p:tgtEl>
                                        <p:attrNameLst>
                                          <p:attrName>style.visibility</p:attrName>
                                        </p:attrNameLst>
                                      </p:cBhvr>
                                      <p:to>
                                        <p:strVal val="visible"/>
                                      </p:to>
                                    </p:set>
                                    <p:animEffect transition="in" filter="wipe(up)">
                                      <p:cBhvr>
                                        <p:cTn id="28" dur="500"/>
                                        <p:tgtEl>
                                          <p:spTgt spid="103438">
                                            <p:txEl>
                                              <p:pRg st="1" end="1"/>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3438">
                                            <p:txEl>
                                              <p:pRg st="2" end="2"/>
                                            </p:txEl>
                                          </p:spTgt>
                                        </p:tgtEl>
                                        <p:attrNameLst>
                                          <p:attrName>style.visibility</p:attrName>
                                        </p:attrNameLst>
                                      </p:cBhvr>
                                      <p:to>
                                        <p:strVal val="visible"/>
                                      </p:to>
                                    </p:set>
                                    <p:animEffect transition="in" filter="wipe(up)">
                                      <p:cBhvr>
                                        <p:cTn id="31" dur="500"/>
                                        <p:tgtEl>
                                          <p:spTgt spid="103438">
                                            <p:txEl>
                                              <p:pRg st="2" end="2"/>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3438">
                                            <p:txEl>
                                              <p:pRg st="3" end="3"/>
                                            </p:txEl>
                                          </p:spTgt>
                                        </p:tgtEl>
                                        <p:attrNameLst>
                                          <p:attrName>style.visibility</p:attrName>
                                        </p:attrNameLst>
                                      </p:cBhvr>
                                      <p:to>
                                        <p:strVal val="visible"/>
                                      </p:to>
                                    </p:set>
                                    <p:animEffect transition="in" filter="wipe(up)">
                                      <p:cBhvr>
                                        <p:cTn id="34" dur="500"/>
                                        <p:tgtEl>
                                          <p:spTgt spid="103438">
                                            <p:txEl>
                                              <p:pRg st="3" end="3"/>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03438">
                                            <p:txEl>
                                              <p:pRg st="4" end="4"/>
                                            </p:txEl>
                                          </p:spTgt>
                                        </p:tgtEl>
                                        <p:attrNameLst>
                                          <p:attrName>style.visibility</p:attrName>
                                        </p:attrNameLst>
                                      </p:cBhvr>
                                      <p:to>
                                        <p:strVal val="visible"/>
                                      </p:to>
                                    </p:set>
                                    <p:animEffect transition="in" filter="wipe(up)">
                                      <p:cBhvr>
                                        <p:cTn id="37" dur="500"/>
                                        <p:tgtEl>
                                          <p:spTgt spid="1034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31" grpId="0"/>
      <p:bldP spid="103432" grpId="0" autoUpdateAnimBg="0"/>
      <p:bldP spid="103435" grpId="0"/>
      <p:bldP spid="103436" grpId="0"/>
      <p:bldP spid="103437" grpId="0" autoUpdateAnimBg="0"/>
      <p:bldP spid="103438" grpId="0" build="allAtOnce"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0"/>
            <a:ext cx="8229600" cy="1143000"/>
          </a:xfrm>
        </p:spPr>
        <p:txBody>
          <a:bodyPr/>
          <a:lstStyle/>
          <a:p>
            <a:pPr eaLnBrk="1" hangingPunct="1"/>
            <a:r>
              <a:rPr lang="en-US" smtClean="0">
                <a:solidFill>
                  <a:srgbClr val="FFFF00"/>
                </a:solidFill>
              </a:rPr>
              <a:t>Project Plans not Proposals</a:t>
            </a:r>
          </a:p>
        </p:txBody>
      </p:sp>
      <p:sp>
        <p:nvSpPr>
          <p:cNvPr id="105475" name="Rectangle 3"/>
          <p:cNvSpPr>
            <a:spLocks noGrp="1" noChangeArrowheads="1"/>
          </p:cNvSpPr>
          <p:nvPr>
            <p:ph type="body" idx="1"/>
          </p:nvPr>
        </p:nvSpPr>
        <p:spPr>
          <a:xfrm>
            <a:off x="914400" y="1676400"/>
            <a:ext cx="7467600" cy="4419600"/>
          </a:xfrm>
        </p:spPr>
        <p:txBody>
          <a:bodyPr/>
          <a:lstStyle/>
          <a:p>
            <a:pPr eaLnBrk="1" hangingPunct="1">
              <a:lnSpc>
                <a:spcPct val="90000"/>
              </a:lnSpc>
              <a:buFontTx/>
              <a:buNone/>
            </a:pPr>
            <a:r>
              <a:rPr lang="en-US" sz="2800" smtClean="0">
                <a:solidFill>
                  <a:srgbClr val="FFFF00"/>
                </a:solidFill>
              </a:rPr>
              <a:t>Not Proposals for research</a:t>
            </a:r>
          </a:p>
          <a:p>
            <a:pPr eaLnBrk="1" hangingPunct="1">
              <a:lnSpc>
                <a:spcPct val="90000"/>
              </a:lnSpc>
              <a:buFontTx/>
              <a:buNone/>
            </a:pPr>
            <a:r>
              <a:rPr lang="en-US" sz="2800" smtClean="0">
                <a:solidFill>
                  <a:srgbClr val="FFFF00"/>
                </a:solidFill>
              </a:rPr>
              <a:t>	</a:t>
            </a:r>
            <a:r>
              <a:rPr lang="en-US" sz="2000" smtClean="0">
                <a:solidFill>
                  <a:srgbClr val="FFCC00"/>
                </a:solidFill>
                <a:latin typeface="Arial Narrow" pitchFamily="34" charset="0"/>
              </a:rPr>
              <a:t>Subject/objectives established by process</a:t>
            </a:r>
          </a:p>
          <a:p>
            <a:pPr eaLnBrk="1" hangingPunct="1">
              <a:lnSpc>
                <a:spcPct val="90000"/>
              </a:lnSpc>
              <a:buFontTx/>
              <a:buNone/>
            </a:pPr>
            <a:r>
              <a:rPr lang="en-US" sz="2800" smtClean="0">
                <a:solidFill>
                  <a:srgbClr val="FFFF00"/>
                </a:solidFill>
              </a:rPr>
              <a:t>Funding decisions made by plan or mandate</a:t>
            </a:r>
          </a:p>
          <a:p>
            <a:pPr eaLnBrk="1" hangingPunct="1">
              <a:lnSpc>
                <a:spcPct val="90000"/>
              </a:lnSpc>
              <a:buFontTx/>
              <a:buNone/>
            </a:pPr>
            <a:r>
              <a:rPr lang="en-US" sz="2800" smtClean="0">
                <a:solidFill>
                  <a:srgbClr val="FFFF00"/>
                </a:solidFill>
              </a:rPr>
              <a:t>	</a:t>
            </a:r>
            <a:r>
              <a:rPr lang="en-US" sz="2000" smtClean="0">
                <a:solidFill>
                  <a:srgbClr val="FFCC00"/>
                </a:solidFill>
                <a:latin typeface="Arial Narrow" pitchFamily="34" charset="0"/>
              </a:rPr>
              <a:t>Panels do not evaluate budgets</a:t>
            </a:r>
          </a:p>
          <a:p>
            <a:pPr eaLnBrk="1" hangingPunct="1">
              <a:lnSpc>
                <a:spcPct val="90000"/>
              </a:lnSpc>
              <a:buFontTx/>
              <a:buNone/>
            </a:pPr>
            <a:r>
              <a:rPr lang="en-US" sz="2800" smtClean="0">
                <a:solidFill>
                  <a:srgbClr val="FFFF00"/>
                </a:solidFill>
              </a:rPr>
              <a:t>Plan for Research</a:t>
            </a:r>
          </a:p>
          <a:p>
            <a:pPr eaLnBrk="1" hangingPunct="1">
              <a:lnSpc>
                <a:spcPct val="90000"/>
              </a:lnSpc>
              <a:buFontTx/>
              <a:buNone/>
            </a:pPr>
            <a:r>
              <a:rPr lang="en-US" sz="2800" smtClean="0">
                <a:solidFill>
                  <a:srgbClr val="FFFF00"/>
                </a:solidFill>
              </a:rPr>
              <a:t>	</a:t>
            </a:r>
            <a:r>
              <a:rPr lang="en-US" sz="2000" smtClean="0">
                <a:solidFill>
                  <a:srgbClr val="FFCC00"/>
                </a:solidFill>
                <a:latin typeface="Arial Narrow" pitchFamily="34" charset="0"/>
              </a:rPr>
              <a:t>Panel assesses if plan adequate to address problem</a:t>
            </a:r>
          </a:p>
          <a:p>
            <a:pPr eaLnBrk="1" hangingPunct="1">
              <a:lnSpc>
                <a:spcPct val="90000"/>
              </a:lnSpc>
              <a:buFontTx/>
              <a:buNone/>
            </a:pPr>
            <a:r>
              <a:rPr lang="en-US" sz="2800" smtClean="0">
                <a:solidFill>
                  <a:srgbClr val="FFFF00"/>
                </a:solidFill>
              </a:rPr>
              <a:t>Assessment of Impact</a:t>
            </a:r>
          </a:p>
          <a:p>
            <a:pPr eaLnBrk="1" hangingPunct="1">
              <a:lnSpc>
                <a:spcPct val="90000"/>
              </a:lnSpc>
              <a:buFontTx/>
              <a:buNone/>
            </a:pPr>
            <a:r>
              <a:rPr lang="en-US" sz="2800" smtClean="0">
                <a:solidFill>
                  <a:srgbClr val="FFFF00"/>
                </a:solidFill>
              </a:rPr>
              <a:t>	</a:t>
            </a:r>
            <a:r>
              <a:rPr lang="en-US" sz="2000" smtClean="0">
                <a:solidFill>
                  <a:srgbClr val="FFCC00"/>
                </a:solidFill>
                <a:latin typeface="Arial Narrow" pitchFamily="34" charset="0"/>
              </a:rPr>
              <a:t>Will research produce new information or understanding? </a:t>
            </a:r>
          </a:p>
          <a:p>
            <a:pPr eaLnBrk="1" hangingPunct="1">
              <a:lnSpc>
                <a:spcPct val="90000"/>
              </a:lnSpc>
              <a:buFontTx/>
              <a:buNone/>
            </a:pPr>
            <a:endParaRPr lang="en-US" sz="2000" smtClean="0">
              <a:solidFill>
                <a:srgbClr val="FFFF00"/>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linds(horizontal)">
                                      <p:cBhvr>
                                        <p:cTn id="7" dur="500"/>
                                        <p:tgtEl>
                                          <p:spTgt spid="10547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5475">
                                            <p:txEl>
                                              <p:pRg st="1" end="1"/>
                                            </p:txEl>
                                          </p:spTgt>
                                        </p:tgtEl>
                                        <p:attrNameLst>
                                          <p:attrName>style.visibility</p:attrName>
                                        </p:attrNameLst>
                                      </p:cBhvr>
                                      <p:to>
                                        <p:strVal val="visible"/>
                                      </p:to>
                                    </p:set>
                                    <p:animEffect transition="in" filter="dissolve">
                                      <p:cBhvr>
                                        <p:cTn id="10" dur="500"/>
                                        <p:tgtEl>
                                          <p:spTgt spid="105475">
                                            <p:txEl>
                                              <p:pRg st="1" end="1"/>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05475">
                                            <p:txEl>
                                              <p:pRg st="2" end="2"/>
                                            </p:txEl>
                                          </p:spTgt>
                                        </p:tgtEl>
                                        <p:attrNameLst>
                                          <p:attrName>style.visibility</p:attrName>
                                        </p:attrNameLst>
                                      </p:cBhvr>
                                      <p:to>
                                        <p:strVal val="visible"/>
                                      </p:to>
                                    </p:set>
                                    <p:animEffect transition="in" filter="blinds(horizontal)">
                                      <p:cBhvr>
                                        <p:cTn id="14" dur="500"/>
                                        <p:tgtEl>
                                          <p:spTgt spid="105475">
                                            <p:txEl>
                                              <p:pRg st="2" end="2"/>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05475">
                                            <p:txEl>
                                              <p:pRg st="3" end="3"/>
                                            </p:txEl>
                                          </p:spTgt>
                                        </p:tgtEl>
                                        <p:attrNameLst>
                                          <p:attrName>style.visibility</p:attrName>
                                        </p:attrNameLst>
                                      </p:cBhvr>
                                      <p:to>
                                        <p:strVal val="visible"/>
                                      </p:to>
                                    </p:set>
                                    <p:animEffect transition="in" filter="dissolve">
                                      <p:cBhvr>
                                        <p:cTn id="17" dur="500"/>
                                        <p:tgtEl>
                                          <p:spTgt spid="105475">
                                            <p:txEl>
                                              <p:pRg st="3" end="3"/>
                                            </p:txEl>
                                          </p:spTgt>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105475">
                                            <p:txEl>
                                              <p:pRg st="4" end="4"/>
                                            </p:txEl>
                                          </p:spTgt>
                                        </p:tgtEl>
                                        <p:attrNameLst>
                                          <p:attrName>style.visibility</p:attrName>
                                        </p:attrNameLst>
                                      </p:cBhvr>
                                      <p:to>
                                        <p:strVal val="visible"/>
                                      </p:to>
                                    </p:set>
                                    <p:animEffect transition="in" filter="blinds(horizontal)">
                                      <p:cBhvr>
                                        <p:cTn id="21" dur="500"/>
                                        <p:tgtEl>
                                          <p:spTgt spid="105475">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05475">
                                            <p:txEl>
                                              <p:pRg st="5" end="5"/>
                                            </p:txEl>
                                          </p:spTgt>
                                        </p:tgtEl>
                                        <p:attrNameLst>
                                          <p:attrName>style.visibility</p:attrName>
                                        </p:attrNameLst>
                                      </p:cBhvr>
                                      <p:to>
                                        <p:strVal val="visible"/>
                                      </p:to>
                                    </p:set>
                                    <p:animEffect transition="in" filter="dissolve">
                                      <p:cBhvr>
                                        <p:cTn id="24" dur="500"/>
                                        <p:tgtEl>
                                          <p:spTgt spid="105475">
                                            <p:txEl>
                                              <p:pRg st="5" end="5"/>
                                            </p:txEl>
                                          </p:spTgt>
                                        </p:tgtEl>
                                      </p:cBhvr>
                                    </p:animEffect>
                                  </p:childTnLst>
                                </p:cTn>
                              </p:par>
                            </p:childTnLst>
                          </p:cTn>
                        </p:par>
                        <p:par>
                          <p:cTn id="25" fill="hold">
                            <p:stCondLst>
                              <p:cond delay="1500"/>
                            </p:stCondLst>
                            <p:childTnLst>
                              <p:par>
                                <p:cTn id="26" presetID="3" presetClass="entr" presetSubtype="10" fill="hold" nodeType="afterEffect">
                                  <p:stCondLst>
                                    <p:cond delay="0"/>
                                  </p:stCondLst>
                                  <p:childTnLst>
                                    <p:set>
                                      <p:cBhvr>
                                        <p:cTn id="27" dur="1" fill="hold">
                                          <p:stCondLst>
                                            <p:cond delay="0"/>
                                          </p:stCondLst>
                                        </p:cTn>
                                        <p:tgtEl>
                                          <p:spTgt spid="105475">
                                            <p:txEl>
                                              <p:pRg st="6" end="6"/>
                                            </p:txEl>
                                          </p:spTgt>
                                        </p:tgtEl>
                                        <p:attrNameLst>
                                          <p:attrName>style.visibility</p:attrName>
                                        </p:attrNameLst>
                                      </p:cBhvr>
                                      <p:to>
                                        <p:strVal val="visible"/>
                                      </p:to>
                                    </p:set>
                                    <p:animEffect transition="in" filter="blinds(horizontal)">
                                      <p:cBhvr>
                                        <p:cTn id="28" dur="500"/>
                                        <p:tgtEl>
                                          <p:spTgt spid="105475">
                                            <p:txEl>
                                              <p:pRg st="6" end="6"/>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05475">
                                            <p:txEl>
                                              <p:pRg st="7" end="7"/>
                                            </p:txEl>
                                          </p:spTgt>
                                        </p:tgtEl>
                                        <p:attrNameLst>
                                          <p:attrName>style.visibility</p:attrName>
                                        </p:attrNameLst>
                                      </p:cBhvr>
                                      <p:to>
                                        <p:strVal val="visible"/>
                                      </p:to>
                                    </p:set>
                                    <p:animEffect transition="in" filter="dissolve">
                                      <p:cBhvr>
                                        <p:cTn id="31" dur="500"/>
                                        <p:tgtEl>
                                          <p:spTgt spid="1054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600200" y="1143000"/>
            <a:ext cx="5638800" cy="5105400"/>
          </a:xfrm>
          <a:prstGeom prst="rect">
            <a:avLst/>
          </a:prstGeom>
          <a:noFill/>
          <a:ln w="12700">
            <a:noFill/>
            <a:miter lim="800000"/>
            <a:headEnd/>
            <a:tailEnd/>
          </a:ln>
        </p:spPr>
        <p:txBody>
          <a:bodyPr lIns="92075" tIns="46038" rIns="92075" bIns="46038"/>
          <a:lstStyle/>
          <a:p>
            <a:pPr>
              <a:lnSpc>
                <a:spcPct val="90000"/>
              </a:lnSpc>
            </a:pPr>
            <a:r>
              <a:rPr lang="en-US" altLang="en-US" sz="2400">
                <a:solidFill>
                  <a:srgbClr val="FFFF00"/>
                </a:solidFill>
                <a:latin typeface="Tahoma" pitchFamily="34" charset="0"/>
              </a:rPr>
              <a:t>Title and Investigators..………….page 1</a:t>
            </a:r>
          </a:p>
          <a:p>
            <a:pPr>
              <a:lnSpc>
                <a:spcPct val="90000"/>
              </a:lnSpc>
            </a:pPr>
            <a:r>
              <a:rPr lang="en-US" altLang="en-US" sz="2400">
                <a:solidFill>
                  <a:srgbClr val="FFFF00"/>
                </a:solidFill>
                <a:latin typeface="Tahoma" pitchFamily="34" charset="0"/>
              </a:rPr>
              <a:t>Signature Page……………...........page 2</a:t>
            </a:r>
          </a:p>
          <a:p>
            <a:pPr>
              <a:lnSpc>
                <a:spcPct val="90000"/>
              </a:lnSpc>
            </a:pPr>
            <a:r>
              <a:rPr lang="en-US" altLang="en-US" sz="2400">
                <a:solidFill>
                  <a:srgbClr val="FFFF00"/>
                </a:solidFill>
                <a:latin typeface="Tahoma" pitchFamily="34" charset="0"/>
              </a:rPr>
              <a:t>Table of Contents……….………….page 3</a:t>
            </a:r>
          </a:p>
          <a:p>
            <a:pPr>
              <a:lnSpc>
                <a:spcPct val="90000"/>
              </a:lnSpc>
            </a:pPr>
            <a:r>
              <a:rPr lang="en-US" altLang="en-US" sz="2400">
                <a:solidFill>
                  <a:srgbClr val="FFFF00"/>
                </a:solidFill>
                <a:latin typeface="Tahoma" pitchFamily="34" charset="0"/>
              </a:rPr>
              <a:t>Project summary (250 words)...page 4</a:t>
            </a:r>
          </a:p>
          <a:p>
            <a:pPr>
              <a:lnSpc>
                <a:spcPct val="90000"/>
              </a:lnSpc>
            </a:pPr>
            <a:r>
              <a:rPr lang="en-US" altLang="en-US" sz="2400">
                <a:solidFill>
                  <a:srgbClr val="FFFF00"/>
                </a:solidFill>
                <a:latin typeface="Tahoma" pitchFamily="34" charset="0"/>
              </a:rPr>
              <a:t>Objectives...…………..................page 5 </a:t>
            </a:r>
          </a:p>
          <a:p>
            <a:pPr>
              <a:lnSpc>
                <a:spcPct val="90000"/>
              </a:lnSpc>
            </a:pPr>
            <a:r>
              <a:rPr lang="en-US" altLang="en-US" sz="2400">
                <a:solidFill>
                  <a:srgbClr val="FFFF00"/>
                </a:solidFill>
                <a:latin typeface="Tahoma" pitchFamily="34" charset="0"/>
              </a:rPr>
              <a:t>Need for research  (1-2 p)</a:t>
            </a:r>
          </a:p>
          <a:p>
            <a:pPr>
              <a:lnSpc>
                <a:spcPct val="90000"/>
              </a:lnSpc>
            </a:pPr>
            <a:r>
              <a:rPr lang="en-US" altLang="en-US" sz="2400">
                <a:solidFill>
                  <a:srgbClr val="FFFF00"/>
                </a:solidFill>
                <a:latin typeface="Tahoma" pitchFamily="34" charset="0"/>
              </a:rPr>
              <a:t>Scientific Background  (5-7 p)</a:t>
            </a:r>
          </a:p>
          <a:p>
            <a:pPr>
              <a:lnSpc>
                <a:spcPct val="90000"/>
              </a:lnSpc>
            </a:pPr>
            <a:r>
              <a:rPr lang="en-US" altLang="en-US" sz="2400">
                <a:solidFill>
                  <a:srgbClr val="FFFF00"/>
                </a:solidFill>
                <a:latin typeface="Tahoma" pitchFamily="34" charset="0"/>
              </a:rPr>
              <a:t>Prior Accomplishments (2 p)</a:t>
            </a:r>
          </a:p>
          <a:p>
            <a:pPr>
              <a:lnSpc>
                <a:spcPct val="90000"/>
              </a:lnSpc>
            </a:pPr>
            <a:r>
              <a:rPr lang="en-US" altLang="en-US" sz="2400">
                <a:solidFill>
                  <a:srgbClr val="FFFF00"/>
                </a:solidFill>
                <a:latin typeface="Tahoma" pitchFamily="34" charset="0"/>
              </a:rPr>
              <a:t>Approach &amp; Procedures (6-15 p)</a:t>
            </a:r>
          </a:p>
          <a:p>
            <a:pPr>
              <a:lnSpc>
                <a:spcPct val="90000"/>
              </a:lnSpc>
            </a:pPr>
            <a:r>
              <a:rPr lang="en-US" altLang="en-US" sz="2400">
                <a:solidFill>
                  <a:srgbClr val="FFFF00"/>
                </a:solidFill>
                <a:latin typeface="Tahoma" pitchFamily="34" charset="0"/>
              </a:rPr>
              <a:t>Milestone Table (</a:t>
            </a:r>
            <a:r>
              <a:rPr lang="en-US" altLang="en-US" sz="2400">
                <a:solidFill>
                  <a:srgbClr val="FFFF00"/>
                </a:solidFill>
                <a:latin typeface="Tahoma" pitchFamily="34" charset="0"/>
                <a:sym typeface="Symbol" pitchFamily="18" charset="2"/>
              </a:rPr>
              <a:t>1-3 p)</a:t>
            </a:r>
            <a:endParaRPr lang="en-US" altLang="en-US" sz="2400" i="1">
              <a:solidFill>
                <a:srgbClr val="FFFF00"/>
              </a:solidFill>
              <a:latin typeface="Tahoma" pitchFamily="34" charset="0"/>
            </a:endParaRPr>
          </a:p>
          <a:p>
            <a:pPr>
              <a:lnSpc>
                <a:spcPct val="90000"/>
              </a:lnSpc>
            </a:pPr>
            <a:r>
              <a:rPr lang="en-US" altLang="en-US" sz="2400">
                <a:solidFill>
                  <a:srgbClr val="FFFF00"/>
                </a:solidFill>
                <a:latin typeface="Tahoma" pitchFamily="34" charset="0"/>
              </a:rPr>
              <a:t>Literature Cited</a:t>
            </a:r>
          </a:p>
          <a:p>
            <a:pPr>
              <a:lnSpc>
                <a:spcPct val="90000"/>
              </a:lnSpc>
            </a:pPr>
            <a:r>
              <a:rPr lang="en-US" altLang="en-US" sz="2400">
                <a:solidFill>
                  <a:srgbClr val="FFFF00"/>
                </a:solidFill>
                <a:latin typeface="Tahoma" pitchFamily="34" charset="0"/>
              </a:rPr>
              <a:t>Past Accomplishments of Project Team</a:t>
            </a:r>
          </a:p>
          <a:p>
            <a:pPr>
              <a:lnSpc>
                <a:spcPct val="90000"/>
              </a:lnSpc>
            </a:pPr>
            <a:r>
              <a:rPr lang="en-US" altLang="en-US" sz="2400">
                <a:solidFill>
                  <a:srgbClr val="FFFF00"/>
                </a:solidFill>
                <a:latin typeface="Tahoma" pitchFamily="34" charset="0"/>
              </a:rPr>
              <a:t>Issues of Concern statements</a:t>
            </a:r>
          </a:p>
          <a:p>
            <a:pPr>
              <a:lnSpc>
                <a:spcPct val="90000"/>
              </a:lnSpc>
            </a:pPr>
            <a:r>
              <a:rPr lang="en-US" altLang="en-US" sz="2400">
                <a:solidFill>
                  <a:srgbClr val="FFFF00"/>
                </a:solidFill>
                <a:latin typeface="Tahoma" pitchFamily="34" charset="0"/>
              </a:rPr>
              <a:t>Appendices (letters plus other material)</a:t>
            </a:r>
          </a:p>
        </p:txBody>
      </p:sp>
      <p:sp>
        <p:nvSpPr>
          <p:cNvPr id="15363" name="Text Box 4"/>
          <p:cNvSpPr txBox="1">
            <a:spLocks noChangeArrowheads="1"/>
          </p:cNvSpPr>
          <p:nvPr/>
        </p:nvSpPr>
        <p:spPr bwMode="auto">
          <a:xfrm>
            <a:off x="1524000" y="0"/>
            <a:ext cx="6248400" cy="762000"/>
          </a:xfrm>
          <a:prstGeom prst="rect">
            <a:avLst/>
          </a:prstGeom>
          <a:noFill/>
          <a:ln w="9525" algn="ctr">
            <a:noFill/>
            <a:miter lim="800000"/>
            <a:headEnd/>
            <a:tailEnd/>
          </a:ln>
        </p:spPr>
        <p:txBody>
          <a:bodyPr>
            <a:spAutoFit/>
          </a:bodyPr>
          <a:lstStyle/>
          <a:p>
            <a:pPr algn="ctr">
              <a:spcBef>
                <a:spcPct val="50000"/>
              </a:spcBef>
            </a:pPr>
            <a:r>
              <a:rPr lang="en-US" sz="4400" b="1">
                <a:solidFill>
                  <a:srgbClr val="FFFF00"/>
                </a:solidFill>
                <a:latin typeface="Tahoma" pitchFamily="34" charset="0"/>
              </a:rPr>
              <a:t>Document Overview</a:t>
            </a:r>
          </a:p>
        </p:txBody>
      </p:sp>
      <p:sp>
        <p:nvSpPr>
          <p:cNvPr id="107525" name="Rectangle 5"/>
          <p:cNvSpPr>
            <a:spLocks noChangeArrowheads="1"/>
          </p:cNvSpPr>
          <p:nvPr/>
        </p:nvSpPr>
        <p:spPr bwMode="auto">
          <a:xfrm>
            <a:off x="1524000" y="2514600"/>
            <a:ext cx="5562600" cy="1676400"/>
          </a:xfrm>
          <a:prstGeom prst="rect">
            <a:avLst/>
          </a:prstGeom>
          <a:noFill/>
          <a:ln w="38100" algn="ctr">
            <a:solidFill>
              <a:srgbClr val="FF0000"/>
            </a:solidFill>
            <a:miter lim="800000"/>
            <a:headEnd/>
            <a:tailEnd/>
          </a:ln>
        </p:spPr>
        <p:txBody>
          <a:bodyPr wrap="none" anchor="ctr"/>
          <a:lstStyle/>
          <a:p>
            <a:pPr algn="ctr"/>
            <a:endParaRPr lang="en-US"/>
          </a:p>
        </p:txBody>
      </p:sp>
      <p:sp>
        <p:nvSpPr>
          <p:cNvPr id="107526" name="Text Box 6"/>
          <p:cNvSpPr txBox="1">
            <a:spLocks noChangeArrowheads="1"/>
          </p:cNvSpPr>
          <p:nvPr/>
        </p:nvSpPr>
        <p:spPr bwMode="auto">
          <a:xfrm>
            <a:off x="7162800" y="2743200"/>
            <a:ext cx="1981200" cy="646331"/>
          </a:xfrm>
          <a:prstGeom prst="rect">
            <a:avLst/>
          </a:prstGeom>
          <a:noFill/>
          <a:ln w="9525" algn="ctr">
            <a:noFill/>
            <a:miter lim="800000"/>
            <a:headEnd/>
            <a:tailEnd/>
          </a:ln>
        </p:spPr>
        <p:txBody>
          <a:bodyPr>
            <a:spAutoFit/>
          </a:bodyPr>
          <a:lstStyle/>
          <a:p>
            <a:pPr algn="ctr">
              <a:spcBef>
                <a:spcPct val="50000"/>
              </a:spcBef>
            </a:pPr>
            <a:r>
              <a:rPr lang="en-US" b="1" i="1" dirty="0">
                <a:solidFill>
                  <a:srgbClr val="FF9933"/>
                </a:solidFill>
                <a:latin typeface="Arial Narrow" pitchFamily="34" charset="0"/>
              </a:rPr>
              <a:t>This section is </a:t>
            </a:r>
            <a:r>
              <a:rPr lang="en-US" b="1" i="1" dirty="0" smtClean="0">
                <a:solidFill>
                  <a:srgbClr val="FF9933"/>
                </a:solidFill>
                <a:latin typeface="Arial Narrow" pitchFamily="34" charset="0"/>
              </a:rPr>
              <a:t>page-limited</a:t>
            </a:r>
            <a:endParaRPr lang="en-US" b="1" i="1" dirty="0">
              <a:solidFill>
                <a:srgbClr val="FF9933"/>
              </a:solidFill>
              <a:latin typeface="Arial Narrow" pitchFamily="34" charset="0"/>
            </a:endParaRPr>
          </a:p>
        </p:txBody>
      </p:sp>
      <p:sp>
        <p:nvSpPr>
          <p:cNvPr id="9" name="Rectangle 8"/>
          <p:cNvSpPr>
            <a:spLocks noChangeArrowheads="1"/>
          </p:cNvSpPr>
          <p:nvPr/>
        </p:nvSpPr>
        <p:spPr bwMode="auto">
          <a:xfrm>
            <a:off x="7239000" y="838200"/>
            <a:ext cx="1676400" cy="1200329"/>
          </a:xfrm>
          <a:prstGeom prst="rect">
            <a:avLst/>
          </a:prstGeom>
          <a:noFill/>
          <a:ln w="9525">
            <a:noFill/>
            <a:miter lim="800000"/>
            <a:headEnd/>
            <a:tailEnd/>
          </a:ln>
        </p:spPr>
        <p:txBody>
          <a:bodyPr>
            <a:spAutoFit/>
          </a:bodyPr>
          <a:lstStyle/>
          <a:p>
            <a:pPr algn="ctr">
              <a:spcBef>
                <a:spcPct val="50000"/>
              </a:spcBef>
            </a:pPr>
            <a:r>
              <a:rPr lang="en-US" b="1" dirty="0">
                <a:solidFill>
                  <a:srgbClr val="FFCC00"/>
                </a:solidFill>
              </a:rPr>
              <a:t>Entire document sent </a:t>
            </a:r>
            <a:r>
              <a:rPr lang="en-US" b="1" dirty="0" smtClean="0">
                <a:solidFill>
                  <a:srgbClr val="FFCC00"/>
                </a:solidFill>
              </a:rPr>
              <a:t>as PDF by email</a:t>
            </a:r>
            <a:endParaRPr lang="en-US" b="1" dirty="0">
              <a:solidFill>
                <a:srgbClr val="FFCC00"/>
              </a:solidFill>
            </a:endParaRPr>
          </a:p>
        </p:txBody>
      </p:sp>
      <p:sp>
        <p:nvSpPr>
          <p:cNvPr id="8" name="Rectangle 7"/>
          <p:cNvSpPr/>
          <p:nvPr/>
        </p:nvSpPr>
        <p:spPr>
          <a:xfrm>
            <a:off x="7162800" y="3352800"/>
            <a:ext cx="1981200" cy="738664"/>
          </a:xfrm>
          <a:prstGeom prst="rect">
            <a:avLst/>
          </a:prstGeom>
        </p:spPr>
        <p:txBody>
          <a:bodyPr wrap="square">
            <a:spAutoFit/>
          </a:bodyPr>
          <a:lstStyle/>
          <a:p>
            <a:pPr lvl="0" algn="ctr">
              <a:spcBef>
                <a:spcPct val="50000"/>
              </a:spcBef>
            </a:pPr>
            <a:r>
              <a:rPr lang="en-US" sz="1400" b="1" dirty="0" smtClean="0">
                <a:solidFill>
                  <a:srgbClr val="FF9933"/>
                </a:solidFill>
                <a:latin typeface="Arial Narrow" pitchFamily="34" charset="0"/>
              </a:rPr>
              <a:t>See </a:t>
            </a:r>
            <a:r>
              <a:rPr lang="en-US" sz="1400" b="1" i="1" dirty="0" smtClean="0">
                <a:solidFill>
                  <a:srgbClr val="FF9933"/>
                </a:solidFill>
                <a:latin typeface="Arial Narrow" pitchFamily="34" charset="0"/>
              </a:rPr>
              <a:t>Peer Review Guidelines</a:t>
            </a:r>
            <a:r>
              <a:rPr lang="en-US" sz="1400" b="1" dirty="0" smtClean="0">
                <a:solidFill>
                  <a:srgbClr val="FF9933"/>
                </a:solidFill>
                <a:latin typeface="Arial Narrow" pitchFamily="34" charset="0"/>
              </a:rPr>
              <a:t> in  Folder for page limits.</a:t>
            </a:r>
            <a:endParaRPr lang="en-US" sz="1400" b="1" dirty="0">
              <a:solidFill>
                <a:srgbClr val="FF9933"/>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07525"/>
                                        </p:tgtEl>
                                        <p:attrNameLst>
                                          <p:attrName>style.visibility</p:attrName>
                                        </p:attrNameLst>
                                      </p:cBhvr>
                                      <p:to>
                                        <p:strVal val="visible"/>
                                      </p:to>
                                    </p:set>
                                    <p:anim calcmode="lin" valueType="num">
                                      <p:cBhvr>
                                        <p:cTn id="11" dur="500" fill="hold"/>
                                        <p:tgtEl>
                                          <p:spTgt spid="107525"/>
                                        </p:tgtEl>
                                        <p:attrNameLst>
                                          <p:attrName>ppt_w</p:attrName>
                                        </p:attrNameLst>
                                      </p:cBhvr>
                                      <p:tavLst>
                                        <p:tav tm="0">
                                          <p:val>
                                            <p:fltVal val="0"/>
                                          </p:val>
                                        </p:tav>
                                        <p:tav tm="100000">
                                          <p:val>
                                            <p:strVal val="#ppt_w"/>
                                          </p:val>
                                        </p:tav>
                                      </p:tavLst>
                                    </p:anim>
                                    <p:anim calcmode="lin" valueType="num">
                                      <p:cBhvr>
                                        <p:cTn id="12" dur="500" fill="hold"/>
                                        <p:tgtEl>
                                          <p:spTgt spid="107525"/>
                                        </p:tgtEl>
                                        <p:attrNameLst>
                                          <p:attrName>ppt_h</p:attrName>
                                        </p:attrNameLst>
                                      </p:cBhvr>
                                      <p:tavLst>
                                        <p:tav tm="0">
                                          <p:val>
                                            <p:fltVal val="0"/>
                                          </p:val>
                                        </p:tav>
                                        <p:tav tm="100000">
                                          <p:val>
                                            <p:strVal val="#ppt_h"/>
                                          </p:val>
                                        </p:tav>
                                      </p:tavLst>
                                    </p:anim>
                                  </p:childTnLst>
                                </p:cTn>
                              </p:par>
                              <p:par>
                                <p:cTn id="13" presetID="3" presetClass="emph" presetSubtype="2" fill="hold" nodeType="withEffect">
                                  <p:stCondLst>
                                    <p:cond delay="0"/>
                                  </p:stCondLst>
                                  <p:childTnLst>
                                    <p:animClr clrSpc="rgb" dir="cw">
                                      <p:cBhvr override="childStyle">
                                        <p:cTn id="14" dur="2000" fill="hold"/>
                                        <p:tgtEl>
                                          <p:spTgt spid="107522">
                                            <p:txEl>
                                              <p:pRg st="6" end="6"/>
                                            </p:txEl>
                                          </p:spTgt>
                                        </p:tgtEl>
                                        <p:attrNameLst>
                                          <p:attrName>style.color</p:attrName>
                                        </p:attrNameLst>
                                      </p:cBhvr>
                                      <p:to>
                                        <a:srgbClr val="CC0000"/>
                                      </p:to>
                                    </p:animClr>
                                  </p:childTnLst>
                                </p:cTn>
                              </p:par>
                              <p:par>
                                <p:cTn id="15" presetID="3" presetClass="emph" presetSubtype="2" fill="hold" nodeType="withEffect">
                                  <p:stCondLst>
                                    <p:cond delay="0"/>
                                  </p:stCondLst>
                                  <p:childTnLst>
                                    <p:animClr clrSpc="rgb" dir="cw">
                                      <p:cBhvr override="childStyle">
                                        <p:cTn id="16" dur="2000" fill="hold"/>
                                        <p:tgtEl>
                                          <p:spTgt spid="107522">
                                            <p:txEl>
                                              <p:pRg st="7" end="7"/>
                                            </p:txEl>
                                          </p:spTgt>
                                        </p:tgtEl>
                                        <p:attrNameLst>
                                          <p:attrName>style.color</p:attrName>
                                        </p:attrNameLst>
                                      </p:cBhvr>
                                      <p:to>
                                        <a:srgbClr val="CC0000"/>
                                      </p:to>
                                    </p:animClr>
                                  </p:childTnLst>
                                </p:cTn>
                              </p:par>
                              <p:par>
                                <p:cTn id="17" presetID="3" presetClass="emph" presetSubtype="2" fill="hold" nodeType="withEffect">
                                  <p:stCondLst>
                                    <p:cond delay="0"/>
                                  </p:stCondLst>
                                  <p:childTnLst>
                                    <p:animClr clrSpc="rgb" dir="cw">
                                      <p:cBhvr override="childStyle">
                                        <p:cTn id="18" dur="2000" fill="hold"/>
                                        <p:tgtEl>
                                          <p:spTgt spid="107522">
                                            <p:txEl>
                                              <p:pRg st="8" end="8"/>
                                            </p:txEl>
                                          </p:spTgt>
                                        </p:tgtEl>
                                        <p:attrNameLst>
                                          <p:attrName>style.color</p:attrName>
                                        </p:attrNameLst>
                                      </p:cBhvr>
                                      <p:to>
                                        <a:srgbClr val="CC0000"/>
                                      </p:to>
                                    </p:animClr>
                                  </p:childTnLst>
                                </p:cTn>
                              </p:par>
                              <p:par>
                                <p:cTn id="19" presetID="3" presetClass="emph" presetSubtype="2" fill="hold" nodeType="withEffect">
                                  <p:stCondLst>
                                    <p:cond delay="0"/>
                                  </p:stCondLst>
                                  <p:childTnLst>
                                    <p:animClr clrSpc="rgb" dir="cw">
                                      <p:cBhvr override="childStyle">
                                        <p:cTn id="20" dur="2000" fill="hold"/>
                                        <p:tgtEl>
                                          <p:spTgt spid="107522">
                                            <p:txEl>
                                              <p:pRg st="4" end="4"/>
                                            </p:txEl>
                                          </p:spTgt>
                                        </p:tgtEl>
                                        <p:attrNameLst>
                                          <p:attrName>style.color</p:attrName>
                                        </p:attrNameLst>
                                      </p:cBhvr>
                                      <p:to>
                                        <a:srgbClr val="CC0000"/>
                                      </p:to>
                                    </p:animClr>
                                  </p:childTnLst>
                                </p:cTn>
                              </p:par>
                              <p:par>
                                <p:cTn id="21" presetID="3" presetClass="emph" presetSubtype="2" fill="hold" nodeType="withEffect">
                                  <p:stCondLst>
                                    <p:cond delay="0"/>
                                  </p:stCondLst>
                                  <p:childTnLst>
                                    <p:animClr clrSpc="rgb" dir="cw">
                                      <p:cBhvr override="childStyle">
                                        <p:cTn id="22" dur="2000" fill="hold"/>
                                        <p:tgtEl>
                                          <p:spTgt spid="107522">
                                            <p:txEl>
                                              <p:pRg st="5" end="5"/>
                                            </p:txEl>
                                          </p:spTgt>
                                        </p:tgtEl>
                                        <p:attrNameLst>
                                          <p:attrName>style.color</p:attrName>
                                        </p:attrNameLst>
                                      </p:cBhvr>
                                      <p:to>
                                        <a:srgbClr val="CC0000"/>
                                      </p:to>
                                    </p:animClr>
                                  </p:childTnLst>
                                </p:cTn>
                              </p:par>
                              <p:par>
                                <p:cTn id="23" presetID="9" presetClass="entr" presetSubtype="0" fill="hold" grpId="0" nodeType="withEffect">
                                  <p:stCondLst>
                                    <p:cond delay="0"/>
                                  </p:stCondLst>
                                  <p:childTnLst>
                                    <p:set>
                                      <p:cBhvr>
                                        <p:cTn id="24" dur="1" fill="hold">
                                          <p:stCondLst>
                                            <p:cond delay="0"/>
                                          </p:stCondLst>
                                        </p:cTn>
                                        <p:tgtEl>
                                          <p:spTgt spid="107526"/>
                                        </p:tgtEl>
                                        <p:attrNameLst>
                                          <p:attrName>style.visibility</p:attrName>
                                        </p:attrNameLst>
                                      </p:cBhvr>
                                      <p:to>
                                        <p:strVal val="visible"/>
                                      </p:to>
                                    </p:set>
                                    <p:animEffect transition="in" filter="dissolve">
                                      <p:cBhvr>
                                        <p:cTn id="25" dur="1000"/>
                                        <p:tgtEl>
                                          <p:spTgt spid="10752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6" grpId="0"/>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pPr eaLnBrk="1" hangingPunct="1"/>
            <a:r>
              <a:rPr lang="en-US" smtClean="0">
                <a:solidFill>
                  <a:srgbClr val="FFFF00"/>
                </a:solidFill>
              </a:rPr>
              <a:t>Panel Functions</a:t>
            </a:r>
          </a:p>
        </p:txBody>
      </p:sp>
      <p:sp>
        <p:nvSpPr>
          <p:cNvPr id="24579" name="Rectangle 3"/>
          <p:cNvSpPr>
            <a:spLocks noGrp="1" noChangeArrowheads="1"/>
          </p:cNvSpPr>
          <p:nvPr>
            <p:ph type="body" idx="1"/>
          </p:nvPr>
        </p:nvSpPr>
        <p:spPr>
          <a:xfrm>
            <a:off x="457200" y="1066800"/>
            <a:ext cx="8229600" cy="5059363"/>
          </a:xfrm>
        </p:spPr>
        <p:txBody>
          <a:bodyPr/>
          <a:lstStyle/>
          <a:p>
            <a:pPr algn="ctr" eaLnBrk="1" hangingPunct="1">
              <a:lnSpc>
                <a:spcPct val="80000"/>
              </a:lnSpc>
              <a:buFontTx/>
              <a:buNone/>
            </a:pPr>
            <a:r>
              <a:rPr lang="en-US" sz="2400" b="1" i="1" dirty="0" smtClean="0">
                <a:solidFill>
                  <a:srgbClr val="FFCC66"/>
                </a:solidFill>
              </a:rPr>
              <a:t>Panel is NOT reviewing </a:t>
            </a:r>
          </a:p>
          <a:p>
            <a:pPr algn="ctr" eaLnBrk="1" hangingPunct="1">
              <a:lnSpc>
                <a:spcPct val="80000"/>
              </a:lnSpc>
              <a:buFontTx/>
              <a:buNone/>
            </a:pPr>
            <a:r>
              <a:rPr lang="en-US" sz="2400" b="1" i="1" dirty="0" smtClean="0">
                <a:solidFill>
                  <a:srgbClr val="FFCC66"/>
                </a:solidFill>
              </a:rPr>
              <a:t>National Program direction, objectives or funding</a:t>
            </a:r>
          </a:p>
          <a:p>
            <a:pPr algn="ctr" eaLnBrk="1" hangingPunct="1">
              <a:lnSpc>
                <a:spcPct val="80000"/>
              </a:lnSpc>
              <a:buFontTx/>
              <a:buNone/>
            </a:pPr>
            <a:endParaRPr lang="en-US" sz="2400" b="1" i="1" dirty="0" smtClean="0">
              <a:solidFill>
                <a:srgbClr val="FFCC66"/>
              </a:solidFill>
            </a:endParaRPr>
          </a:p>
          <a:p>
            <a:pPr eaLnBrk="1" hangingPunct="1">
              <a:lnSpc>
                <a:spcPct val="80000"/>
              </a:lnSpc>
              <a:buFontTx/>
              <a:buNone/>
            </a:pPr>
            <a:r>
              <a:rPr lang="en-US" dirty="0" smtClean="0">
                <a:solidFill>
                  <a:srgbClr val="FFFF00"/>
                </a:solidFill>
              </a:rPr>
              <a:t>Chair</a:t>
            </a:r>
          </a:p>
          <a:p>
            <a:pPr eaLnBrk="1" hangingPunct="1">
              <a:lnSpc>
                <a:spcPct val="80000"/>
              </a:lnSpc>
              <a:buFontTx/>
              <a:buNone/>
            </a:pPr>
            <a:r>
              <a:rPr lang="en-US" sz="2000" dirty="0" smtClean="0">
                <a:latin typeface="Arial Narrow" pitchFamily="34" charset="0"/>
              </a:rPr>
              <a:t>   </a:t>
            </a:r>
            <a:r>
              <a:rPr lang="en-US" sz="2400" dirty="0" smtClean="0">
                <a:solidFill>
                  <a:srgbClr val="FFCC00"/>
                </a:solidFill>
                <a:latin typeface="Arial Narrow" pitchFamily="34" charset="0"/>
              </a:rPr>
              <a:t>Selects the reviewers and also serves as a panel member</a:t>
            </a:r>
          </a:p>
          <a:p>
            <a:pPr eaLnBrk="1" hangingPunct="1">
              <a:lnSpc>
                <a:spcPct val="80000"/>
              </a:lnSpc>
              <a:buFontTx/>
              <a:buNone/>
            </a:pPr>
            <a:r>
              <a:rPr lang="en-US" dirty="0" smtClean="0">
                <a:solidFill>
                  <a:srgbClr val="FFFF00"/>
                </a:solidFill>
              </a:rPr>
              <a:t>Panelists</a:t>
            </a:r>
          </a:p>
          <a:p>
            <a:pPr eaLnBrk="1" hangingPunct="1">
              <a:lnSpc>
                <a:spcPct val="80000"/>
              </a:lnSpc>
              <a:buFontTx/>
              <a:buNone/>
            </a:pPr>
            <a:r>
              <a:rPr lang="en-US" sz="2800" dirty="0" smtClean="0"/>
              <a:t>   </a:t>
            </a:r>
            <a:r>
              <a:rPr lang="en-US" sz="2400" dirty="0" smtClean="0">
                <a:solidFill>
                  <a:srgbClr val="FFCC00"/>
                </a:solidFill>
                <a:latin typeface="Arial Narrow" pitchFamily="34" charset="0"/>
              </a:rPr>
              <a:t>Serve as primary and secondary reviewers as designated by chair and provide comments in discussion of all plans.</a:t>
            </a:r>
          </a:p>
          <a:p>
            <a:pPr eaLnBrk="1" hangingPunct="1">
              <a:lnSpc>
                <a:spcPct val="80000"/>
              </a:lnSpc>
              <a:buFontTx/>
              <a:buNone/>
            </a:pPr>
            <a:r>
              <a:rPr lang="en-US" dirty="0" smtClean="0">
                <a:solidFill>
                  <a:srgbClr val="FFFF00"/>
                </a:solidFill>
              </a:rPr>
              <a:t>Advisory Component</a:t>
            </a:r>
          </a:p>
          <a:p>
            <a:pPr eaLnBrk="1" hangingPunct="1">
              <a:lnSpc>
                <a:spcPct val="80000"/>
              </a:lnSpc>
              <a:buFontTx/>
              <a:buNone/>
            </a:pPr>
            <a:r>
              <a:rPr lang="en-US" sz="2800" dirty="0" smtClean="0"/>
              <a:t>	</a:t>
            </a:r>
            <a:r>
              <a:rPr lang="en-US" sz="2400" dirty="0" smtClean="0">
                <a:solidFill>
                  <a:srgbClr val="FFCC00"/>
                </a:solidFill>
                <a:latin typeface="Arial Narrow" pitchFamily="34" charset="0"/>
              </a:rPr>
              <a:t>Consensus advice of panel</a:t>
            </a:r>
          </a:p>
          <a:p>
            <a:pPr eaLnBrk="1" hangingPunct="1">
              <a:lnSpc>
                <a:spcPct val="80000"/>
              </a:lnSpc>
              <a:buFontTx/>
              <a:buNone/>
            </a:pPr>
            <a:r>
              <a:rPr lang="en-US" dirty="0" smtClean="0">
                <a:solidFill>
                  <a:srgbClr val="FFFF00"/>
                </a:solidFill>
              </a:rPr>
              <a:t>Assessment Component</a:t>
            </a:r>
          </a:p>
          <a:p>
            <a:pPr eaLnBrk="1" hangingPunct="1">
              <a:lnSpc>
                <a:spcPct val="80000"/>
              </a:lnSpc>
              <a:buFontTx/>
              <a:buNone/>
            </a:pPr>
            <a:r>
              <a:rPr lang="en-US" sz="2800" dirty="0" smtClean="0"/>
              <a:t>	</a:t>
            </a:r>
            <a:r>
              <a:rPr lang="en-US" sz="2400" dirty="0" smtClean="0">
                <a:solidFill>
                  <a:srgbClr val="FFCC00"/>
                </a:solidFill>
                <a:latin typeface="Arial Narrow" pitchFamily="34" charset="0"/>
              </a:rPr>
              <a:t>By law each panelist (including chair) rates each plan</a:t>
            </a:r>
            <a:endParaRPr lang="en-US" sz="2400"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0" dur="500"/>
                                        <p:tgtEl>
                                          <p:spTgt spid="245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15" dur="500"/>
                                        <p:tgtEl>
                                          <p:spTgt spid="24579">
                                            <p:txEl>
                                              <p:pRg st="3" end="3"/>
                                            </p:txEl>
                                          </p:spTgt>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Effect transition="in" filter="dissolve">
                                      <p:cBhvr>
                                        <p:cTn id="19" dur="500"/>
                                        <p:tgtEl>
                                          <p:spTgt spid="2457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24" dur="500"/>
                                        <p:tgtEl>
                                          <p:spTgt spid="24579">
                                            <p:txEl>
                                              <p:pRg st="5" end="5"/>
                                            </p:txEl>
                                          </p:spTgt>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24579">
                                            <p:txEl>
                                              <p:pRg st="6" end="6"/>
                                            </p:txEl>
                                          </p:spTgt>
                                        </p:tgtEl>
                                        <p:attrNameLst>
                                          <p:attrName>style.visibility</p:attrName>
                                        </p:attrNameLst>
                                      </p:cBhvr>
                                      <p:to>
                                        <p:strVal val="visible"/>
                                      </p:to>
                                    </p:set>
                                    <p:animEffect transition="in" filter="dissolve">
                                      <p:cBhvr>
                                        <p:cTn id="28" dur="500"/>
                                        <p:tgtEl>
                                          <p:spTgt spid="24579">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4579">
                                            <p:txEl>
                                              <p:pRg st="7" end="7"/>
                                            </p:txEl>
                                          </p:spTgt>
                                        </p:tgtEl>
                                        <p:attrNameLst>
                                          <p:attrName>style.visibility</p:attrName>
                                        </p:attrNameLst>
                                      </p:cBhvr>
                                      <p:to>
                                        <p:strVal val="visible"/>
                                      </p:to>
                                    </p:set>
                                    <p:animEffect transition="in" filter="blinds(horizontal)">
                                      <p:cBhvr>
                                        <p:cTn id="33" dur="500"/>
                                        <p:tgtEl>
                                          <p:spTgt spid="24579">
                                            <p:txEl>
                                              <p:pRg st="7" end="7"/>
                                            </p:txEl>
                                          </p:spTgt>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24579">
                                            <p:txEl>
                                              <p:pRg st="8" end="8"/>
                                            </p:txEl>
                                          </p:spTgt>
                                        </p:tgtEl>
                                        <p:attrNameLst>
                                          <p:attrName>style.visibility</p:attrName>
                                        </p:attrNameLst>
                                      </p:cBhvr>
                                      <p:to>
                                        <p:strVal val="visible"/>
                                      </p:to>
                                    </p:set>
                                    <p:animEffect transition="in" filter="dissolve">
                                      <p:cBhvr>
                                        <p:cTn id="37" dur="500"/>
                                        <p:tgtEl>
                                          <p:spTgt spid="2457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579">
                                            <p:txEl>
                                              <p:pRg st="9" end="9"/>
                                            </p:txEl>
                                          </p:spTgt>
                                        </p:tgtEl>
                                        <p:attrNameLst>
                                          <p:attrName>style.visibility</p:attrName>
                                        </p:attrNameLst>
                                      </p:cBhvr>
                                      <p:to>
                                        <p:strVal val="visible"/>
                                      </p:to>
                                    </p:set>
                                    <p:animEffect transition="in" filter="blinds(horizontal)">
                                      <p:cBhvr>
                                        <p:cTn id="42" dur="500"/>
                                        <p:tgtEl>
                                          <p:spTgt spid="24579">
                                            <p:txEl>
                                              <p:pRg st="9" end="9"/>
                                            </p:txEl>
                                          </p:spTgt>
                                        </p:tgtEl>
                                      </p:cBhvr>
                                    </p:animEffect>
                                  </p:childTnLst>
                                </p:cTn>
                              </p:par>
                            </p:childTnLst>
                          </p:cTn>
                        </p:par>
                        <p:par>
                          <p:cTn id="43" fill="hold">
                            <p:stCondLst>
                              <p:cond delay="500"/>
                            </p:stCondLst>
                            <p:childTnLst>
                              <p:par>
                                <p:cTn id="44" presetID="9" presetClass="entr" presetSubtype="0" fill="hold" nodeType="afterEffect">
                                  <p:stCondLst>
                                    <p:cond delay="0"/>
                                  </p:stCondLst>
                                  <p:childTnLst>
                                    <p:set>
                                      <p:cBhvr>
                                        <p:cTn id="45" dur="1" fill="hold">
                                          <p:stCondLst>
                                            <p:cond delay="0"/>
                                          </p:stCondLst>
                                        </p:cTn>
                                        <p:tgtEl>
                                          <p:spTgt spid="24579">
                                            <p:txEl>
                                              <p:pRg st="10" end="10"/>
                                            </p:txEl>
                                          </p:spTgt>
                                        </p:tgtEl>
                                        <p:attrNameLst>
                                          <p:attrName>style.visibility</p:attrName>
                                        </p:attrNameLst>
                                      </p:cBhvr>
                                      <p:to>
                                        <p:strVal val="visible"/>
                                      </p:to>
                                    </p:set>
                                    <p:animEffect transition="in" filter="dissolve">
                                      <p:cBhvr>
                                        <p:cTn id="46" dur="500"/>
                                        <p:tgtEl>
                                          <p:spTgt spid="245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639763"/>
          </a:xfrm>
        </p:spPr>
        <p:txBody>
          <a:bodyPr/>
          <a:lstStyle/>
          <a:p>
            <a:pPr eaLnBrk="1" hangingPunct="1"/>
            <a:r>
              <a:rPr lang="en-US" sz="4000" b="1" smtClean="0">
                <a:solidFill>
                  <a:srgbClr val="FFFF00"/>
                </a:solidFill>
              </a:rPr>
              <a:t>Conflicts of Interest</a:t>
            </a:r>
          </a:p>
        </p:txBody>
      </p:sp>
      <p:sp>
        <p:nvSpPr>
          <p:cNvPr id="36867" name="Rectangle 3"/>
          <p:cNvSpPr>
            <a:spLocks noGrp="1" noChangeArrowheads="1"/>
          </p:cNvSpPr>
          <p:nvPr>
            <p:ph type="body" idx="1"/>
          </p:nvPr>
        </p:nvSpPr>
        <p:spPr>
          <a:xfrm>
            <a:off x="457200" y="1143000"/>
            <a:ext cx="8229600" cy="4983163"/>
          </a:xfrm>
        </p:spPr>
        <p:txBody>
          <a:bodyPr/>
          <a:lstStyle/>
          <a:p>
            <a:pPr eaLnBrk="1" hangingPunct="1">
              <a:lnSpc>
                <a:spcPct val="90000"/>
              </a:lnSpc>
              <a:buFontTx/>
              <a:buNone/>
            </a:pPr>
            <a:r>
              <a:rPr lang="en-US" smtClean="0">
                <a:solidFill>
                  <a:srgbClr val="FFFF00"/>
                </a:solidFill>
              </a:rPr>
              <a:t>Collaboration with project scientist within last </a:t>
            </a:r>
            <a:r>
              <a:rPr lang="en-US" smtClean="0">
                <a:solidFill>
                  <a:srgbClr val="FF6600"/>
                </a:solidFill>
              </a:rPr>
              <a:t>FOUR</a:t>
            </a:r>
            <a:r>
              <a:rPr lang="en-US" smtClean="0">
                <a:solidFill>
                  <a:srgbClr val="FFFF00"/>
                </a:solidFill>
              </a:rPr>
              <a:t> years.</a:t>
            </a:r>
          </a:p>
          <a:p>
            <a:pPr eaLnBrk="1" hangingPunct="1">
              <a:lnSpc>
                <a:spcPct val="90000"/>
              </a:lnSpc>
              <a:spcBef>
                <a:spcPct val="0"/>
              </a:spcBef>
              <a:buFontTx/>
              <a:buNone/>
            </a:pPr>
            <a:r>
              <a:rPr lang="en-US" smtClean="0">
                <a:solidFill>
                  <a:srgbClr val="FFFF00"/>
                </a:solidFill>
              </a:rPr>
              <a:t>		</a:t>
            </a:r>
            <a:r>
              <a:rPr lang="en-US" sz="2400" smtClean="0">
                <a:solidFill>
                  <a:srgbClr val="FFCC00"/>
                </a:solidFill>
              </a:rPr>
              <a:t>Coauthorship</a:t>
            </a:r>
          </a:p>
          <a:p>
            <a:pPr eaLnBrk="1" hangingPunct="1">
              <a:lnSpc>
                <a:spcPct val="90000"/>
              </a:lnSpc>
              <a:spcBef>
                <a:spcPct val="0"/>
              </a:spcBef>
              <a:buFontTx/>
              <a:buNone/>
            </a:pPr>
            <a:r>
              <a:rPr lang="en-US" sz="2400" smtClean="0">
                <a:solidFill>
                  <a:srgbClr val="FFCC00"/>
                </a:solidFill>
              </a:rPr>
              <a:t>		Research collaboration</a:t>
            </a:r>
          </a:p>
          <a:p>
            <a:pPr eaLnBrk="1" hangingPunct="1">
              <a:lnSpc>
                <a:spcPct val="90000"/>
              </a:lnSpc>
              <a:buFontTx/>
              <a:buNone/>
            </a:pPr>
            <a:r>
              <a:rPr lang="en-US" smtClean="0">
                <a:solidFill>
                  <a:srgbClr val="FFFF00"/>
                </a:solidFill>
              </a:rPr>
              <a:t>Thesis, dissertation, postdoc advisor or graduate student/postdoc association within last </a:t>
            </a:r>
            <a:r>
              <a:rPr lang="en-US" smtClean="0">
                <a:solidFill>
                  <a:srgbClr val="FF6600"/>
                </a:solidFill>
              </a:rPr>
              <a:t>EIGHT</a:t>
            </a:r>
            <a:r>
              <a:rPr lang="en-US" smtClean="0">
                <a:solidFill>
                  <a:srgbClr val="FFFF00"/>
                </a:solidFill>
              </a:rPr>
              <a:t> years.</a:t>
            </a:r>
          </a:p>
          <a:p>
            <a:pPr eaLnBrk="1" hangingPunct="1">
              <a:lnSpc>
                <a:spcPct val="90000"/>
              </a:lnSpc>
              <a:buFontTx/>
              <a:buNone/>
            </a:pPr>
            <a:r>
              <a:rPr lang="en-US" smtClean="0">
                <a:solidFill>
                  <a:srgbClr val="FFFF00"/>
                </a:solidFill>
              </a:rPr>
              <a:t>Institutional or Consulting affiliation.</a:t>
            </a:r>
          </a:p>
          <a:p>
            <a:pPr eaLnBrk="1" hangingPunct="1">
              <a:lnSpc>
                <a:spcPct val="90000"/>
              </a:lnSpc>
              <a:buFontTx/>
              <a:buNone/>
            </a:pPr>
            <a:r>
              <a:rPr lang="en-US" smtClean="0">
                <a:solidFill>
                  <a:srgbClr val="FFFF00"/>
                </a:solidFill>
              </a:rPr>
              <a:t>		</a:t>
            </a:r>
            <a:r>
              <a:rPr lang="en-US" sz="2400" smtClean="0">
                <a:solidFill>
                  <a:srgbClr val="FFCC00"/>
                </a:solidFill>
              </a:rPr>
              <a:t>Submitting Institution, investigators, or collaborators</a:t>
            </a:r>
            <a:endParaRPr lang="en-US" smtClean="0">
              <a:solidFill>
                <a:srgbClr val="FFCC00"/>
              </a:solidFill>
            </a:endParaRPr>
          </a:p>
          <a:p>
            <a:pPr eaLnBrk="1" hangingPunct="1">
              <a:lnSpc>
                <a:spcPct val="90000"/>
              </a:lnSpc>
              <a:buFontTx/>
              <a:buNone/>
            </a:pPr>
            <a:r>
              <a:rPr lang="en-US" smtClean="0">
                <a:solidFill>
                  <a:srgbClr val="FFFF00"/>
                </a:solidFill>
              </a:rPr>
              <a:t>Financial gain from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 calcmode="lin" valueType="num">
                                      <p:cBhvr additive="base">
                                        <p:cTn id="15"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Effect transition="in" filter="dissolve">
                                      <p:cBhvr>
                                        <p:cTn id="20" dur="500"/>
                                        <p:tgtEl>
                                          <p:spTgt spid="36867">
                                            <p:txEl>
                                              <p:pRg st="3" end="3"/>
                                            </p:txEl>
                                          </p:spTgt>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36867">
                                            <p:txEl>
                                              <p:pRg st="4" end="4"/>
                                            </p:txEl>
                                          </p:spTgt>
                                        </p:tgtEl>
                                        <p:attrNameLst>
                                          <p:attrName>style.visibility</p:attrName>
                                        </p:attrNameLst>
                                      </p:cBhvr>
                                      <p:to>
                                        <p:strVal val="visible"/>
                                      </p:to>
                                    </p:set>
                                    <p:animEffect transition="in" filter="dissolve">
                                      <p:cBhvr>
                                        <p:cTn id="24" dur="500"/>
                                        <p:tgtEl>
                                          <p:spTgt spid="36867">
                                            <p:txEl>
                                              <p:pRg st="4" end="4"/>
                                            </p:txEl>
                                          </p:spTgt>
                                        </p:tgtEl>
                                      </p:cBhvr>
                                    </p:animEffect>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36867">
                                            <p:txEl>
                                              <p:pRg st="5" end="5"/>
                                            </p:txEl>
                                          </p:spTgt>
                                        </p:tgtEl>
                                        <p:attrNameLst>
                                          <p:attrName>style.visibility</p:attrName>
                                        </p:attrNameLst>
                                      </p:cBhvr>
                                      <p:to>
                                        <p:strVal val="visible"/>
                                      </p:to>
                                    </p:set>
                                    <p:anim calcmode="lin" valueType="num">
                                      <p:cBhvr additive="base">
                                        <p:cTn id="28" dur="500" fill="hold"/>
                                        <p:tgtEl>
                                          <p:spTgt spid="36867">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9" presetClass="entr" presetSubtype="0" fill="hold" nodeType="afterEffect">
                                  <p:stCondLst>
                                    <p:cond delay="0"/>
                                  </p:stCondLst>
                                  <p:childTnLst>
                                    <p:set>
                                      <p:cBhvr>
                                        <p:cTn id="32" dur="1" fill="hold">
                                          <p:stCondLst>
                                            <p:cond delay="0"/>
                                          </p:stCondLst>
                                        </p:cTn>
                                        <p:tgtEl>
                                          <p:spTgt spid="36867">
                                            <p:txEl>
                                              <p:pRg st="6" end="6"/>
                                            </p:txEl>
                                          </p:spTgt>
                                        </p:tgtEl>
                                        <p:attrNameLst>
                                          <p:attrName>style.visibility</p:attrName>
                                        </p:attrNameLst>
                                      </p:cBhvr>
                                      <p:to>
                                        <p:strVal val="visible"/>
                                      </p:to>
                                    </p:set>
                                    <p:animEffect transition="in" filter="dissolve">
                                      <p:cBhvr>
                                        <p:cTn id="33"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Panel Diversity</a:t>
            </a:r>
            <a:endParaRPr lang="en-US" sz="3600" dirty="0">
              <a:solidFill>
                <a:srgbClr val="FFFF00"/>
              </a:solidFill>
            </a:endParaRPr>
          </a:p>
        </p:txBody>
      </p:sp>
      <p:sp>
        <p:nvSpPr>
          <p:cNvPr id="3" name="Content Placeholder 2"/>
          <p:cNvSpPr>
            <a:spLocks noGrp="1"/>
          </p:cNvSpPr>
          <p:nvPr>
            <p:ph idx="1"/>
          </p:nvPr>
        </p:nvSpPr>
        <p:spPr>
          <a:xfrm>
            <a:off x="304800" y="1295400"/>
            <a:ext cx="8458200" cy="5334000"/>
          </a:xfrm>
        </p:spPr>
        <p:txBody>
          <a:bodyPr/>
          <a:lstStyle/>
          <a:p>
            <a:pPr algn="ctr">
              <a:buNone/>
            </a:pPr>
            <a:r>
              <a:rPr lang="en-US" dirty="0" smtClean="0">
                <a:solidFill>
                  <a:srgbClr val="FFC000"/>
                </a:solidFill>
              </a:rPr>
              <a:t>Panels should be diverse representing:</a:t>
            </a:r>
          </a:p>
          <a:p>
            <a:pPr>
              <a:buNone/>
            </a:pPr>
            <a:endParaRPr lang="en-US" sz="1400" dirty="0" smtClean="0">
              <a:solidFill>
                <a:srgbClr val="FFC000"/>
              </a:solidFill>
            </a:endParaRPr>
          </a:p>
          <a:p>
            <a:pPr lvl="1"/>
            <a:r>
              <a:rPr lang="en-US" dirty="0" smtClean="0">
                <a:solidFill>
                  <a:srgbClr val="FFC000"/>
                </a:solidFill>
              </a:rPr>
              <a:t>The varying disciplines within the research area</a:t>
            </a:r>
          </a:p>
          <a:p>
            <a:pPr lvl="1"/>
            <a:r>
              <a:rPr lang="en-US" dirty="0" smtClean="0">
                <a:solidFill>
                  <a:srgbClr val="FFC000"/>
                </a:solidFill>
              </a:rPr>
              <a:t>Qualified men and women</a:t>
            </a:r>
          </a:p>
          <a:p>
            <a:pPr lvl="1"/>
            <a:r>
              <a:rPr lang="en-US" dirty="0" smtClean="0">
                <a:solidFill>
                  <a:srgbClr val="FFC000"/>
                </a:solidFill>
              </a:rPr>
              <a:t>The ethnic and cultural diversity of science</a:t>
            </a:r>
          </a:p>
          <a:p>
            <a:pPr lvl="1"/>
            <a:r>
              <a:rPr lang="en-US" dirty="0" smtClean="0">
                <a:solidFill>
                  <a:srgbClr val="FFC000"/>
                </a:solidFill>
              </a:rPr>
              <a:t>New and active as well as “seasoned” and active individuals</a:t>
            </a:r>
          </a:p>
          <a:p>
            <a:pPr lvl="1">
              <a:buNone/>
            </a:pPr>
            <a:endParaRPr lang="en-US" sz="2000" dirty="0" smtClean="0">
              <a:solidFill>
                <a:srgbClr val="FFC000"/>
              </a:solidFill>
            </a:endParaRPr>
          </a:p>
          <a:p>
            <a:pPr marL="342900" lvl="1" indent="0" algn="ctr">
              <a:buNone/>
              <a:tabLst>
                <a:tab pos="8229600" algn="l"/>
              </a:tabLst>
            </a:pPr>
            <a:r>
              <a:rPr lang="en-US" sz="2000" i="1" dirty="0" smtClean="0">
                <a:solidFill>
                  <a:srgbClr val="FFFF00"/>
                </a:solidFill>
              </a:rPr>
              <a:t>While we do not set quotas for diversity within panels because of their size, our goal is for the breadth of all reviewers across a national program review to be as diverse as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solidFill>
                  <a:srgbClr val="FFFF00"/>
                </a:solidFill>
              </a:rPr>
              <a:t>Chair Responsibilities</a:t>
            </a:r>
            <a:endParaRPr lang="en-US" dirty="0">
              <a:solidFill>
                <a:srgbClr val="FFFF00"/>
              </a:solidFill>
            </a:endParaRPr>
          </a:p>
        </p:txBody>
      </p:sp>
      <p:sp>
        <p:nvSpPr>
          <p:cNvPr id="3" name="Content Placeholder 2"/>
          <p:cNvSpPr>
            <a:spLocks noGrp="1"/>
          </p:cNvSpPr>
          <p:nvPr>
            <p:ph idx="1"/>
          </p:nvPr>
        </p:nvSpPr>
        <p:spPr>
          <a:xfrm>
            <a:off x="457200" y="914400"/>
            <a:ext cx="8229600" cy="5791200"/>
          </a:xfrm>
        </p:spPr>
        <p:txBody>
          <a:bodyPr/>
          <a:lstStyle/>
          <a:p>
            <a:r>
              <a:rPr lang="en-US" sz="2400" dirty="0" smtClean="0">
                <a:solidFill>
                  <a:srgbClr val="FFC000"/>
                </a:solidFill>
              </a:rPr>
              <a:t>Chair proposes a brief list of potential reviewers</a:t>
            </a:r>
          </a:p>
          <a:p>
            <a:r>
              <a:rPr lang="en-US" sz="2400" dirty="0" smtClean="0">
                <a:solidFill>
                  <a:srgbClr val="FF0000"/>
                </a:solidFill>
              </a:rPr>
              <a:t>OSQR reviews those for conflicts and may suggest others as well.</a:t>
            </a:r>
          </a:p>
          <a:p>
            <a:r>
              <a:rPr lang="en-US" sz="2400" dirty="0" smtClean="0">
                <a:solidFill>
                  <a:srgbClr val="FFC000"/>
                </a:solidFill>
              </a:rPr>
              <a:t>Chair contacts potential reviewers to secure agreement to serve (one for each plan).</a:t>
            </a:r>
          </a:p>
          <a:p>
            <a:r>
              <a:rPr lang="en-US" sz="2400" dirty="0" smtClean="0">
                <a:solidFill>
                  <a:srgbClr val="FFC000"/>
                </a:solidFill>
              </a:rPr>
              <a:t>Chair sends reviewer names and their primary and secondary assignments to OSQR</a:t>
            </a:r>
          </a:p>
          <a:p>
            <a:r>
              <a:rPr lang="en-US" sz="2400" dirty="0" smtClean="0">
                <a:solidFill>
                  <a:srgbClr val="FF0000"/>
                </a:solidFill>
              </a:rPr>
              <a:t>OSQR Reviews proposed panel with Officer for final approval.</a:t>
            </a:r>
          </a:p>
          <a:p>
            <a:r>
              <a:rPr lang="en-US" sz="2400" dirty="0" smtClean="0">
                <a:solidFill>
                  <a:srgbClr val="FF0000"/>
                </a:solidFill>
              </a:rPr>
              <a:t>OSQR “sets up” reviewers, informing them of their assignments, setting a date for review, sending plans, and briefing them on the process.</a:t>
            </a:r>
          </a:p>
          <a:p>
            <a:r>
              <a:rPr lang="en-US" sz="2400" dirty="0" smtClean="0">
                <a:solidFill>
                  <a:srgbClr val="FFC000"/>
                </a:solidFill>
              </a:rPr>
              <a:t>Chair moderates review discussions.</a:t>
            </a:r>
          </a:p>
          <a:p>
            <a:r>
              <a:rPr lang="en-US" sz="2400" dirty="0" smtClean="0">
                <a:solidFill>
                  <a:srgbClr val="FFC000"/>
                </a:solidFill>
              </a:rPr>
              <a:t>Chair provides brief letter to close the process.</a:t>
            </a:r>
            <a:endParaRPr lang="en-US" sz="24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838200"/>
          </a:xfrm>
        </p:spPr>
        <p:txBody>
          <a:bodyPr/>
          <a:lstStyle/>
          <a:p>
            <a:pPr eaLnBrk="1" hangingPunct="1"/>
            <a:r>
              <a:rPr lang="en-US" sz="4000" b="1" dirty="0" smtClean="0">
                <a:solidFill>
                  <a:srgbClr val="FFFF00"/>
                </a:solidFill>
              </a:rPr>
              <a:t>Review Process (online)</a:t>
            </a:r>
          </a:p>
        </p:txBody>
      </p:sp>
      <p:sp>
        <p:nvSpPr>
          <p:cNvPr id="111619" name="AutoShape 3"/>
          <p:cNvSpPr>
            <a:spLocks noChangeArrowheads="1"/>
          </p:cNvSpPr>
          <p:nvPr/>
        </p:nvSpPr>
        <p:spPr bwMode="auto">
          <a:xfrm>
            <a:off x="304800" y="3048000"/>
            <a:ext cx="2362200" cy="762000"/>
          </a:xfrm>
          <a:prstGeom prst="flowChartProcess">
            <a:avLst/>
          </a:prstGeom>
          <a:solidFill>
            <a:schemeClr val="accent1"/>
          </a:solidFill>
          <a:ln w="9525">
            <a:solidFill>
              <a:schemeClr val="tx1"/>
            </a:solidFill>
            <a:miter lim="800000"/>
            <a:headEnd/>
            <a:tailEnd/>
          </a:ln>
        </p:spPr>
        <p:txBody>
          <a:bodyPr wrap="none" anchor="ctr"/>
          <a:lstStyle/>
          <a:p>
            <a:pPr algn="ctr"/>
            <a:r>
              <a:rPr lang="en-US" sz="1400" dirty="0">
                <a:solidFill>
                  <a:srgbClr val="000066"/>
                </a:solidFill>
                <a:latin typeface="Arial Narrow" pitchFamily="34" charset="0"/>
              </a:rPr>
              <a:t>Primary Reviewer</a:t>
            </a:r>
          </a:p>
          <a:p>
            <a:pPr algn="ctr"/>
            <a:r>
              <a:rPr lang="en-US" sz="1400" dirty="0" smtClean="0">
                <a:solidFill>
                  <a:srgbClr val="000066"/>
                </a:solidFill>
                <a:latin typeface="Arial Narrow" pitchFamily="34" charset="0"/>
              </a:rPr>
              <a:t>Comment (up to 5 min)</a:t>
            </a:r>
            <a:endParaRPr lang="en-US" sz="1400" dirty="0">
              <a:solidFill>
                <a:srgbClr val="000066"/>
              </a:solidFill>
              <a:latin typeface="Arial Narrow" pitchFamily="34" charset="0"/>
            </a:endParaRPr>
          </a:p>
        </p:txBody>
      </p:sp>
      <p:sp>
        <p:nvSpPr>
          <p:cNvPr id="111620" name="AutoShape 4"/>
          <p:cNvSpPr>
            <a:spLocks noChangeArrowheads="1"/>
          </p:cNvSpPr>
          <p:nvPr/>
        </p:nvSpPr>
        <p:spPr bwMode="auto">
          <a:xfrm>
            <a:off x="3276600" y="3048000"/>
            <a:ext cx="2362200" cy="762000"/>
          </a:xfrm>
          <a:prstGeom prst="flowChartProcess">
            <a:avLst/>
          </a:prstGeom>
          <a:solidFill>
            <a:schemeClr val="accent1"/>
          </a:solidFill>
          <a:ln w="9525">
            <a:solidFill>
              <a:schemeClr val="tx1"/>
            </a:solidFill>
            <a:miter lim="800000"/>
            <a:headEnd/>
            <a:tailEnd/>
          </a:ln>
        </p:spPr>
        <p:txBody>
          <a:bodyPr wrap="none" anchor="ctr"/>
          <a:lstStyle/>
          <a:p>
            <a:pPr algn="ctr"/>
            <a:endParaRPr lang="en-US" sz="1400" dirty="0" smtClean="0">
              <a:latin typeface="Arial Narrow" pitchFamily="34" charset="0"/>
            </a:endParaRPr>
          </a:p>
          <a:p>
            <a:pPr algn="ctr"/>
            <a:r>
              <a:rPr lang="en-US" sz="1400" dirty="0" smtClean="0">
                <a:solidFill>
                  <a:srgbClr val="000066"/>
                </a:solidFill>
                <a:latin typeface="Arial Narrow" pitchFamily="34" charset="0"/>
              </a:rPr>
              <a:t>Secondary Reviewer</a:t>
            </a:r>
          </a:p>
          <a:p>
            <a:pPr algn="ctr"/>
            <a:r>
              <a:rPr lang="en-US" sz="1400" dirty="0" smtClean="0">
                <a:solidFill>
                  <a:srgbClr val="000066"/>
                </a:solidFill>
                <a:latin typeface="Arial Narrow" pitchFamily="34" charset="0"/>
              </a:rPr>
              <a:t>Comment (up to 5 min)</a:t>
            </a:r>
          </a:p>
          <a:p>
            <a:pPr algn="ctr"/>
            <a:endParaRPr lang="en-US" dirty="0">
              <a:latin typeface="Arial Narrow" pitchFamily="34" charset="0"/>
            </a:endParaRPr>
          </a:p>
        </p:txBody>
      </p:sp>
      <p:sp>
        <p:nvSpPr>
          <p:cNvPr id="111622" name="AutoShape 6"/>
          <p:cNvSpPr>
            <a:spLocks noChangeArrowheads="1"/>
          </p:cNvSpPr>
          <p:nvPr/>
        </p:nvSpPr>
        <p:spPr bwMode="auto">
          <a:xfrm>
            <a:off x="6248400" y="3048000"/>
            <a:ext cx="2362200" cy="762000"/>
          </a:xfrm>
          <a:prstGeom prst="flowChartProcess">
            <a:avLst/>
          </a:prstGeom>
          <a:solidFill>
            <a:schemeClr val="accent1"/>
          </a:solidFill>
          <a:ln w="9525">
            <a:solidFill>
              <a:schemeClr val="tx1"/>
            </a:solidFill>
            <a:miter lim="800000"/>
            <a:headEnd/>
            <a:tailEnd/>
          </a:ln>
        </p:spPr>
        <p:txBody>
          <a:bodyPr wrap="none" anchor="ctr"/>
          <a:lstStyle/>
          <a:p>
            <a:pPr algn="ctr"/>
            <a:r>
              <a:rPr lang="en-US" sz="1400" dirty="0" smtClean="0">
                <a:solidFill>
                  <a:srgbClr val="000066"/>
                </a:solidFill>
                <a:latin typeface="Arial Narrow" pitchFamily="34" charset="0"/>
              </a:rPr>
              <a:t>Other comment</a:t>
            </a:r>
          </a:p>
          <a:p>
            <a:pPr algn="ctr"/>
            <a:r>
              <a:rPr lang="en-US" sz="1400" dirty="0" smtClean="0">
                <a:solidFill>
                  <a:srgbClr val="000066"/>
                </a:solidFill>
                <a:latin typeface="Arial Narrow" pitchFamily="34" charset="0"/>
              </a:rPr>
              <a:t>(up to 5 min)</a:t>
            </a:r>
            <a:endParaRPr lang="en-US" sz="1400" dirty="0">
              <a:solidFill>
                <a:srgbClr val="000066"/>
              </a:solidFill>
              <a:latin typeface="Arial Narrow" pitchFamily="34" charset="0"/>
            </a:endParaRPr>
          </a:p>
        </p:txBody>
      </p:sp>
      <p:sp>
        <p:nvSpPr>
          <p:cNvPr id="111623" name="AutoShape 7"/>
          <p:cNvSpPr>
            <a:spLocks noChangeArrowheads="1"/>
          </p:cNvSpPr>
          <p:nvPr/>
        </p:nvSpPr>
        <p:spPr bwMode="auto">
          <a:xfrm>
            <a:off x="3276600" y="4343400"/>
            <a:ext cx="2362200" cy="762000"/>
          </a:xfrm>
          <a:prstGeom prst="flowChartProcess">
            <a:avLst/>
          </a:prstGeom>
          <a:solidFill>
            <a:srgbClr val="B6ECB6"/>
          </a:solidFill>
          <a:ln w="9525">
            <a:solidFill>
              <a:schemeClr val="tx1"/>
            </a:solidFill>
            <a:miter lim="800000"/>
            <a:headEnd/>
            <a:tailEnd/>
          </a:ln>
        </p:spPr>
        <p:txBody>
          <a:bodyPr wrap="none" anchor="ctr"/>
          <a:lstStyle/>
          <a:p>
            <a:pPr algn="ctr"/>
            <a:r>
              <a:rPr lang="en-US" sz="1400" dirty="0">
                <a:solidFill>
                  <a:srgbClr val="C00000"/>
                </a:solidFill>
                <a:latin typeface="Arial Narrow" pitchFamily="34" charset="0"/>
              </a:rPr>
              <a:t>Action Class </a:t>
            </a:r>
            <a:r>
              <a:rPr lang="en-US" sz="1400" dirty="0" smtClean="0">
                <a:solidFill>
                  <a:srgbClr val="C00000"/>
                </a:solidFill>
                <a:latin typeface="Arial Narrow" pitchFamily="34" charset="0"/>
              </a:rPr>
              <a:t>scoring of plan</a:t>
            </a:r>
            <a:endParaRPr lang="en-US" sz="1400" dirty="0">
              <a:solidFill>
                <a:srgbClr val="C00000"/>
              </a:solidFill>
              <a:latin typeface="Arial Narrow" pitchFamily="34" charset="0"/>
            </a:endParaRPr>
          </a:p>
          <a:p>
            <a:pPr algn="ctr"/>
            <a:r>
              <a:rPr lang="en-US" sz="1400" dirty="0" smtClean="0">
                <a:solidFill>
                  <a:srgbClr val="C00000"/>
                </a:solidFill>
                <a:latin typeface="Arial Narrow" pitchFamily="34" charset="0"/>
              </a:rPr>
              <a:t>By panelists</a:t>
            </a:r>
            <a:endParaRPr lang="en-US" sz="1400" dirty="0">
              <a:solidFill>
                <a:srgbClr val="C00000"/>
              </a:solidFill>
              <a:latin typeface="Arial Narrow" pitchFamily="34" charset="0"/>
            </a:endParaRPr>
          </a:p>
        </p:txBody>
      </p:sp>
      <p:sp>
        <p:nvSpPr>
          <p:cNvPr id="111632" name="Line 16"/>
          <p:cNvSpPr>
            <a:spLocks noChangeShapeType="1"/>
          </p:cNvSpPr>
          <p:nvPr/>
        </p:nvSpPr>
        <p:spPr bwMode="auto">
          <a:xfrm flipH="1">
            <a:off x="228600" y="2209800"/>
            <a:ext cx="8305800" cy="0"/>
          </a:xfrm>
          <a:prstGeom prst="line">
            <a:avLst/>
          </a:prstGeom>
          <a:noFill/>
          <a:ln w="9525">
            <a:solidFill>
              <a:srgbClr val="FFFF00"/>
            </a:solidFill>
            <a:prstDash val="dashDot"/>
            <a:round/>
            <a:headEnd/>
            <a:tailEnd/>
          </a:ln>
        </p:spPr>
        <p:txBody>
          <a:bodyPr wrap="none" anchor="ctr"/>
          <a:lstStyle/>
          <a:p>
            <a:endParaRPr lang="en-US"/>
          </a:p>
        </p:txBody>
      </p:sp>
      <p:sp>
        <p:nvSpPr>
          <p:cNvPr id="22" name="TextBox 21"/>
          <p:cNvSpPr txBox="1"/>
          <p:nvPr/>
        </p:nvSpPr>
        <p:spPr>
          <a:xfrm>
            <a:off x="1524000" y="838200"/>
            <a:ext cx="3124200" cy="307777"/>
          </a:xfrm>
          <a:prstGeom prst="rect">
            <a:avLst/>
          </a:prstGeom>
          <a:noFill/>
        </p:spPr>
        <p:txBody>
          <a:bodyPr wrap="square" rtlCol="0">
            <a:spAutoFit/>
          </a:bodyPr>
          <a:lstStyle/>
          <a:p>
            <a:r>
              <a:rPr lang="en-US" sz="1400" b="1" u="sng" dirty="0" smtClean="0">
                <a:solidFill>
                  <a:srgbClr val="FFC000"/>
                </a:solidFill>
              </a:rPr>
              <a:t>4-5 days before online meeting</a:t>
            </a:r>
            <a:endParaRPr lang="en-US" sz="1400" b="1" u="sng" dirty="0">
              <a:solidFill>
                <a:srgbClr val="FFC000"/>
              </a:solidFill>
            </a:endParaRPr>
          </a:p>
        </p:txBody>
      </p:sp>
      <p:sp>
        <p:nvSpPr>
          <p:cNvPr id="23" name="AutoShape 12"/>
          <p:cNvSpPr>
            <a:spLocks noChangeArrowheads="1"/>
          </p:cNvSpPr>
          <p:nvPr/>
        </p:nvSpPr>
        <p:spPr bwMode="auto">
          <a:xfrm>
            <a:off x="228600" y="1219200"/>
            <a:ext cx="2362200" cy="685800"/>
          </a:xfrm>
          <a:prstGeom prst="flowChartProcess">
            <a:avLst/>
          </a:prstGeom>
          <a:solidFill>
            <a:srgbClr val="B6ECB6"/>
          </a:solidFill>
          <a:ln w="9525">
            <a:solidFill>
              <a:schemeClr val="tx1"/>
            </a:solidFill>
            <a:miter lim="800000"/>
            <a:headEnd/>
            <a:tailEnd/>
          </a:ln>
        </p:spPr>
        <p:txBody>
          <a:bodyPr wrap="none" anchor="ctr"/>
          <a:lstStyle/>
          <a:p>
            <a:pPr algn="ctr"/>
            <a:endParaRPr lang="en-US" sz="1400" b="1" dirty="0" smtClean="0">
              <a:solidFill>
                <a:srgbClr val="0000FF"/>
              </a:solidFill>
              <a:latin typeface="Arial Narrow" pitchFamily="34" charset="0"/>
            </a:endParaRPr>
          </a:p>
          <a:p>
            <a:pPr algn="ctr"/>
            <a:r>
              <a:rPr lang="en-US" sz="1400" b="1" dirty="0" smtClean="0">
                <a:solidFill>
                  <a:srgbClr val="0000FF"/>
                </a:solidFill>
                <a:latin typeface="Arial Narrow" pitchFamily="34" charset="0"/>
              </a:rPr>
              <a:t>Reviewers return completed </a:t>
            </a:r>
          </a:p>
          <a:p>
            <a:pPr algn="ctr"/>
            <a:r>
              <a:rPr lang="en-US" sz="1400" b="1" dirty="0" smtClean="0">
                <a:solidFill>
                  <a:srgbClr val="0000FF"/>
                </a:solidFill>
                <a:latin typeface="Arial Narrow" pitchFamily="34" charset="0"/>
              </a:rPr>
              <a:t>written comments</a:t>
            </a:r>
          </a:p>
          <a:p>
            <a:pPr algn="ctr"/>
            <a:endParaRPr lang="en-US" sz="1400" b="1" dirty="0">
              <a:solidFill>
                <a:srgbClr val="0000FF"/>
              </a:solidFill>
              <a:latin typeface="Arial Narrow" pitchFamily="34" charset="0"/>
            </a:endParaRPr>
          </a:p>
        </p:txBody>
      </p:sp>
      <p:sp>
        <p:nvSpPr>
          <p:cNvPr id="24" name="AutoShape 12"/>
          <p:cNvSpPr>
            <a:spLocks noChangeArrowheads="1"/>
          </p:cNvSpPr>
          <p:nvPr/>
        </p:nvSpPr>
        <p:spPr bwMode="auto">
          <a:xfrm>
            <a:off x="3200400" y="1219200"/>
            <a:ext cx="2362200" cy="685800"/>
          </a:xfrm>
          <a:prstGeom prst="flowChartProcess">
            <a:avLst/>
          </a:prstGeom>
          <a:solidFill>
            <a:srgbClr val="B6ECB6"/>
          </a:solidFill>
          <a:ln w="9525">
            <a:solidFill>
              <a:schemeClr val="tx1"/>
            </a:solidFill>
            <a:miter lim="800000"/>
            <a:headEnd/>
            <a:tailEnd/>
          </a:ln>
        </p:spPr>
        <p:txBody>
          <a:bodyPr wrap="none" anchor="ctr"/>
          <a:lstStyle/>
          <a:p>
            <a:pPr algn="ctr"/>
            <a:endParaRPr lang="en-US" sz="1400" b="1" dirty="0" smtClean="0">
              <a:solidFill>
                <a:srgbClr val="0000FF"/>
              </a:solidFill>
              <a:latin typeface="Arial Narrow" pitchFamily="34" charset="0"/>
            </a:endParaRPr>
          </a:p>
          <a:p>
            <a:pPr algn="ctr"/>
            <a:r>
              <a:rPr lang="en-US" sz="1400" b="1" dirty="0" smtClean="0">
                <a:solidFill>
                  <a:srgbClr val="0000FF"/>
                </a:solidFill>
                <a:latin typeface="Arial Narrow" pitchFamily="34" charset="0"/>
              </a:rPr>
              <a:t>OSQR formulates draft</a:t>
            </a:r>
          </a:p>
          <a:p>
            <a:pPr algn="ctr"/>
            <a:r>
              <a:rPr lang="en-US" sz="1400" b="1" dirty="0" smtClean="0">
                <a:solidFill>
                  <a:srgbClr val="0000FF"/>
                </a:solidFill>
                <a:latin typeface="Arial Narrow" pitchFamily="34" charset="0"/>
              </a:rPr>
              <a:t>consensus (minimal edits)</a:t>
            </a:r>
          </a:p>
          <a:p>
            <a:pPr algn="ctr"/>
            <a:endParaRPr lang="en-US" sz="1400" b="1" dirty="0">
              <a:solidFill>
                <a:srgbClr val="0000FF"/>
              </a:solidFill>
              <a:latin typeface="Arial Narrow" pitchFamily="34" charset="0"/>
            </a:endParaRPr>
          </a:p>
        </p:txBody>
      </p:sp>
      <p:sp>
        <p:nvSpPr>
          <p:cNvPr id="25" name="TextBox 24"/>
          <p:cNvSpPr txBox="1"/>
          <p:nvPr/>
        </p:nvSpPr>
        <p:spPr>
          <a:xfrm>
            <a:off x="6019800" y="838200"/>
            <a:ext cx="3124200" cy="307777"/>
          </a:xfrm>
          <a:prstGeom prst="rect">
            <a:avLst/>
          </a:prstGeom>
          <a:noFill/>
        </p:spPr>
        <p:txBody>
          <a:bodyPr wrap="square" rtlCol="0">
            <a:spAutoFit/>
          </a:bodyPr>
          <a:lstStyle/>
          <a:p>
            <a:r>
              <a:rPr lang="en-US" sz="1400" b="1" u="sng" dirty="0" smtClean="0">
                <a:solidFill>
                  <a:srgbClr val="FFC000"/>
                </a:solidFill>
              </a:rPr>
              <a:t>1-2 days before online meeting</a:t>
            </a:r>
            <a:endParaRPr lang="en-US" sz="1400" b="1" u="sng" dirty="0">
              <a:solidFill>
                <a:srgbClr val="FFC000"/>
              </a:solidFill>
            </a:endParaRPr>
          </a:p>
        </p:txBody>
      </p:sp>
      <p:sp>
        <p:nvSpPr>
          <p:cNvPr id="26" name="AutoShape 12"/>
          <p:cNvSpPr>
            <a:spLocks noChangeArrowheads="1"/>
          </p:cNvSpPr>
          <p:nvPr/>
        </p:nvSpPr>
        <p:spPr bwMode="auto">
          <a:xfrm>
            <a:off x="6172200" y="1219200"/>
            <a:ext cx="2362200" cy="685800"/>
          </a:xfrm>
          <a:prstGeom prst="flowChartProcess">
            <a:avLst/>
          </a:prstGeom>
          <a:solidFill>
            <a:srgbClr val="B6ECB6"/>
          </a:solidFill>
          <a:ln w="9525">
            <a:solidFill>
              <a:schemeClr val="tx1"/>
            </a:solidFill>
            <a:miter lim="800000"/>
            <a:headEnd/>
            <a:tailEnd/>
          </a:ln>
        </p:spPr>
        <p:txBody>
          <a:bodyPr wrap="none" anchor="ctr"/>
          <a:lstStyle/>
          <a:p>
            <a:pPr algn="ctr"/>
            <a:endParaRPr lang="en-US" sz="1400" b="1" dirty="0" smtClean="0">
              <a:solidFill>
                <a:srgbClr val="0000FF"/>
              </a:solidFill>
              <a:latin typeface="Arial Narrow" pitchFamily="34" charset="0"/>
            </a:endParaRPr>
          </a:p>
          <a:p>
            <a:pPr algn="ctr"/>
            <a:r>
              <a:rPr lang="en-US" sz="1400" b="1" dirty="0" smtClean="0">
                <a:solidFill>
                  <a:srgbClr val="0000FF"/>
                </a:solidFill>
                <a:latin typeface="Arial Narrow" pitchFamily="34" charset="0"/>
              </a:rPr>
              <a:t>Draft consensus</a:t>
            </a:r>
          </a:p>
          <a:p>
            <a:pPr algn="ctr"/>
            <a:r>
              <a:rPr lang="en-US" sz="1400" b="1" dirty="0" smtClean="0">
                <a:solidFill>
                  <a:srgbClr val="0000FF"/>
                </a:solidFill>
                <a:latin typeface="Arial Narrow" pitchFamily="34" charset="0"/>
              </a:rPr>
              <a:t>sent to review panel</a:t>
            </a:r>
          </a:p>
          <a:p>
            <a:pPr algn="ctr"/>
            <a:endParaRPr lang="en-US" sz="1400" b="1" dirty="0">
              <a:solidFill>
                <a:srgbClr val="0000FF"/>
              </a:solidFill>
              <a:latin typeface="Arial Narrow" pitchFamily="34" charset="0"/>
            </a:endParaRPr>
          </a:p>
        </p:txBody>
      </p:sp>
      <p:sp>
        <p:nvSpPr>
          <p:cNvPr id="27" name="TextBox 26"/>
          <p:cNvSpPr txBox="1"/>
          <p:nvPr/>
        </p:nvSpPr>
        <p:spPr>
          <a:xfrm>
            <a:off x="228600" y="2286000"/>
            <a:ext cx="3124200" cy="307777"/>
          </a:xfrm>
          <a:prstGeom prst="rect">
            <a:avLst/>
          </a:prstGeom>
          <a:noFill/>
        </p:spPr>
        <p:txBody>
          <a:bodyPr wrap="square" rtlCol="0">
            <a:spAutoFit/>
          </a:bodyPr>
          <a:lstStyle/>
          <a:p>
            <a:r>
              <a:rPr lang="en-US" sz="1400" b="1" u="sng" dirty="0" smtClean="0">
                <a:solidFill>
                  <a:srgbClr val="FFC000"/>
                </a:solidFill>
              </a:rPr>
              <a:t>Online meeting</a:t>
            </a:r>
            <a:endParaRPr lang="en-US" sz="1400" b="1" u="sng" dirty="0">
              <a:solidFill>
                <a:srgbClr val="FFC000"/>
              </a:solidFill>
            </a:endParaRPr>
          </a:p>
        </p:txBody>
      </p:sp>
      <p:sp>
        <p:nvSpPr>
          <p:cNvPr id="28" name="TextBox 27"/>
          <p:cNvSpPr txBox="1"/>
          <p:nvPr/>
        </p:nvSpPr>
        <p:spPr>
          <a:xfrm>
            <a:off x="457200" y="2590800"/>
            <a:ext cx="7924800" cy="307777"/>
          </a:xfrm>
          <a:prstGeom prst="rect">
            <a:avLst/>
          </a:prstGeom>
          <a:noFill/>
        </p:spPr>
        <p:txBody>
          <a:bodyPr wrap="square" rtlCol="0">
            <a:spAutoFit/>
          </a:bodyPr>
          <a:lstStyle/>
          <a:p>
            <a:r>
              <a:rPr lang="en-US" sz="1400" i="1" dirty="0" smtClean="0">
                <a:solidFill>
                  <a:srgbClr val="FF0000"/>
                </a:solidFill>
              </a:rPr>
              <a:t>Panel discusses and edits draft consensus using web conferencing tools</a:t>
            </a:r>
            <a:endParaRPr lang="en-US" sz="1400" i="1" dirty="0">
              <a:solidFill>
                <a:srgbClr val="FF0000"/>
              </a:solidFill>
            </a:endParaRPr>
          </a:p>
        </p:txBody>
      </p:sp>
      <p:sp>
        <p:nvSpPr>
          <p:cNvPr id="29" name="AutoShape 6"/>
          <p:cNvSpPr>
            <a:spLocks noChangeArrowheads="1"/>
          </p:cNvSpPr>
          <p:nvPr/>
        </p:nvSpPr>
        <p:spPr bwMode="auto">
          <a:xfrm>
            <a:off x="6248400" y="4343400"/>
            <a:ext cx="2362200" cy="762000"/>
          </a:xfrm>
          <a:prstGeom prst="flowChartProcess">
            <a:avLst/>
          </a:prstGeom>
          <a:solidFill>
            <a:schemeClr val="accent1"/>
          </a:solidFill>
          <a:ln w="9525">
            <a:solidFill>
              <a:schemeClr val="tx1"/>
            </a:solidFill>
            <a:miter lim="800000"/>
            <a:headEnd/>
            <a:tailEnd/>
          </a:ln>
        </p:spPr>
        <p:txBody>
          <a:bodyPr wrap="none" anchor="ctr"/>
          <a:lstStyle/>
          <a:p>
            <a:pPr algn="ctr"/>
            <a:r>
              <a:rPr lang="en-US" sz="1400" dirty="0" smtClean="0">
                <a:solidFill>
                  <a:srgbClr val="000066"/>
                </a:solidFill>
                <a:latin typeface="Arial Narrow" pitchFamily="34" charset="0"/>
              </a:rPr>
              <a:t>General panel discussion</a:t>
            </a:r>
          </a:p>
          <a:p>
            <a:pPr algn="ctr"/>
            <a:r>
              <a:rPr lang="en-US" sz="1400" dirty="0" smtClean="0">
                <a:solidFill>
                  <a:srgbClr val="000066"/>
                </a:solidFill>
                <a:latin typeface="Arial Narrow" pitchFamily="34" charset="0"/>
              </a:rPr>
              <a:t>Edit consensus</a:t>
            </a:r>
          </a:p>
          <a:p>
            <a:pPr algn="ctr"/>
            <a:r>
              <a:rPr lang="en-US" sz="1400" dirty="0" smtClean="0">
                <a:solidFill>
                  <a:srgbClr val="000066"/>
                </a:solidFill>
                <a:latin typeface="Arial Narrow" pitchFamily="34" charset="0"/>
              </a:rPr>
              <a:t>(up to 15 min)</a:t>
            </a:r>
          </a:p>
        </p:txBody>
      </p:sp>
      <p:sp>
        <p:nvSpPr>
          <p:cNvPr id="31" name="Line 16"/>
          <p:cNvSpPr>
            <a:spLocks noChangeShapeType="1"/>
          </p:cNvSpPr>
          <p:nvPr/>
        </p:nvSpPr>
        <p:spPr bwMode="auto">
          <a:xfrm flipH="1">
            <a:off x="304800" y="5486400"/>
            <a:ext cx="8305800" cy="0"/>
          </a:xfrm>
          <a:prstGeom prst="line">
            <a:avLst/>
          </a:prstGeom>
          <a:noFill/>
          <a:ln w="9525">
            <a:solidFill>
              <a:srgbClr val="FFFF00"/>
            </a:solidFill>
            <a:prstDash val="dashDot"/>
            <a:round/>
            <a:headEnd/>
            <a:tailEnd/>
          </a:ln>
        </p:spPr>
        <p:txBody>
          <a:bodyPr wrap="none" anchor="ctr"/>
          <a:lstStyle/>
          <a:p>
            <a:endParaRPr lang="en-US"/>
          </a:p>
        </p:txBody>
      </p:sp>
      <p:sp>
        <p:nvSpPr>
          <p:cNvPr id="32" name="TextBox 31"/>
          <p:cNvSpPr txBox="1"/>
          <p:nvPr/>
        </p:nvSpPr>
        <p:spPr>
          <a:xfrm>
            <a:off x="228600" y="5562600"/>
            <a:ext cx="3124200" cy="307777"/>
          </a:xfrm>
          <a:prstGeom prst="rect">
            <a:avLst/>
          </a:prstGeom>
          <a:noFill/>
        </p:spPr>
        <p:txBody>
          <a:bodyPr wrap="square" rtlCol="0">
            <a:spAutoFit/>
          </a:bodyPr>
          <a:lstStyle/>
          <a:p>
            <a:r>
              <a:rPr lang="en-US" sz="1400" b="1" u="sng" dirty="0" smtClean="0">
                <a:solidFill>
                  <a:srgbClr val="FFC000"/>
                </a:solidFill>
              </a:rPr>
              <a:t>Conclusion of  online meeting</a:t>
            </a:r>
            <a:endParaRPr lang="en-US" sz="1400" b="1" u="sng" dirty="0">
              <a:solidFill>
                <a:srgbClr val="FFC000"/>
              </a:solidFill>
            </a:endParaRPr>
          </a:p>
        </p:txBody>
      </p:sp>
      <p:sp>
        <p:nvSpPr>
          <p:cNvPr id="33" name="TextBox 32"/>
          <p:cNvSpPr txBox="1"/>
          <p:nvPr/>
        </p:nvSpPr>
        <p:spPr>
          <a:xfrm>
            <a:off x="304800" y="5867400"/>
            <a:ext cx="8229600" cy="738664"/>
          </a:xfrm>
          <a:prstGeom prst="rect">
            <a:avLst/>
          </a:prstGeom>
          <a:noFill/>
        </p:spPr>
        <p:txBody>
          <a:bodyPr wrap="square" rtlCol="0">
            <a:spAutoFit/>
          </a:bodyPr>
          <a:lstStyle/>
          <a:p>
            <a:r>
              <a:rPr lang="en-US" sz="1400" b="1" dirty="0" smtClean="0">
                <a:solidFill>
                  <a:srgbClr val="FFFF00"/>
                </a:solidFill>
              </a:rPr>
              <a:t>Last opportunity to reconsider scores.</a:t>
            </a:r>
          </a:p>
          <a:p>
            <a:endParaRPr lang="en-US" sz="1400" b="1" dirty="0" smtClean="0">
              <a:solidFill>
                <a:srgbClr val="FFFF00"/>
              </a:solidFill>
            </a:endParaRPr>
          </a:p>
          <a:p>
            <a:r>
              <a:rPr lang="en-US" sz="1400" b="1" dirty="0" smtClean="0">
                <a:solidFill>
                  <a:srgbClr val="FFFF00"/>
                </a:solidFill>
              </a:rPr>
              <a:t>After close of meeting OSQR copy edit consensus and insert response boxes.</a:t>
            </a:r>
            <a:endParaRPr lang="en-US" sz="1400" b="1" dirty="0">
              <a:solidFill>
                <a:srgbClr val="FFFF00"/>
              </a:solidFill>
            </a:endParaRPr>
          </a:p>
        </p:txBody>
      </p:sp>
      <p:cxnSp>
        <p:nvCxnSpPr>
          <p:cNvPr id="35" name="Straight Arrow Connector 34"/>
          <p:cNvCxnSpPr>
            <a:stCxn id="23" idx="3"/>
            <a:endCxn id="24" idx="1"/>
          </p:cNvCxnSpPr>
          <p:nvPr/>
        </p:nvCxnSpPr>
        <p:spPr bwMode="auto">
          <a:xfrm>
            <a:off x="2590800" y="1562100"/>
            <a:ext cx="609600" cy="158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36" name="Straight Arrow Connector 35"/>
          <p:cNvCxnSpPr/>
          <p:nvPr/>
        </p:nvCxnSpPr>
        <p:spPr bwMode="auto">
          <a:xfrm>
            <a:off x="5562600" y="1524000"/>
            <a:ext cx="609600" cy="158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37" name="Straight Arrow Connector 36"/>
          <p:cNvCxnSpPr/>
          <p:nvPr/>
        </p:nvCxnSpPr>
        <p:spPr bwMode="auto">
          <a:xfrm>
            <a:off x="2667000" y="3429000"/>
            <a:ext cx="609600" cy="158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38" name="Straight Arrow Connector 37"/>
          <p:cNvCxnSpPr/>
          <p:nvPr/>
        </p:nvCxnSpPr>
        <p:spPr bwMode="auto">
          <a:xfrm>
            <a:off x="5638800" y="3429000"/>
            <a:ext cx="609600" cy="158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39" name="Straight Arrow Connector 38"/>
          <p:cNvCxnSpPr/>
          <p:nvPr/>
        </p:nvCxnSpPr>
        <p:spPr bwMode="auto">
          <a:xfrm rot="16380000" flipH="1">
            <a:off x="7068344" y="4058444"/>
            <a:ext cx="532606" cy="37306"/>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43" name="Straight Arrow Connector 42"/>
          <p:cNvCxnSpPr>
            <a:stCxn id="29" idx="1"/>
            <a:endCxn id="111623" idx="3"/>
          </p:cNvCxnSpPr>
          <p:nvPr/>
        </p:nvCxnSpPr>
        <p:spPr bwMode="auto">
          <a:xfrm rot="10800000">
            <a:off x="5638800" y="4724400"/>
            <a:ext cx="609600" cy="158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1632"/>
                                        </p:tgtEl>
                                        <p:attrNameLst>
                                          <p:attrName>style.visibility</p:attrName>
                                        </p:attrNameLst>
                                      </p:cBhvr>
                                      <p:to>
                                        <p:strVal val="visible"/>
                                      </p:to>
                                    </p:set>
                                    <p:animEffect transition="in" filter="wipe(left)">
                                      <p:cBhvr>
                                        <p:cTn id="36" dur="500"/>
                                        <p:tgtEl>
                                          <p:spTgt spid="11163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linds(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1619"/>
                                        </p:tgtEl>
                                        <p:attrNameLst>
                                          <p:attrName>style.visibility</p:attrName>
                                        </p:attrNameLst>
                                      </p:cBhvr>
                                      <p:to>
                                        <p:strVal val="visible"/>
                                      </p:to>
                                    </p:set>
                                    <p:animEffect transition="in" filter="wipe(left)">
                                      <p:cBhvr>
                                        <p:cTn id="50" dur="500"/>
                                        <p:tgtEl>
                                          <p:spTgt spid="111619"/>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500"/>
                                        <p:tgtEl>
                                          <p:spTgt spid="3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1620"/>
                                        </p:tgtEl>
                                        <p:attrNameLst>
                                          <p:attrName>style.visibility</p:attrName>
                                        </p:attrNameLst>
                                      </p:cBhvr>
                                      <p:to>
                                        <p:strVal val="visible"/>
                                      </p:to>
                                    </p:set>
                                    <p:animEffect transition="in" filter="wipe(left)">
                                      <p:cBhvr>
                                        <p:cTn id="58" dur="500"/>
                                        <p:tgtEl>
                                          <p:spTgt spid="111620"/>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500"/>
                                        <p:tgtEl>
                                          <p:spTgt spid="38"/>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111622"/>
                                        </p:tgtEl>
                                        <p:attrNameLst>
                                          <p:attrName>style.visibility</p:attrName>
                                        </p:attrNameLst>
                                      </p:cBhvr>
                                      <p:to>
                                        <p:strVal val="visible"/>
                                      </p:to>
                                    </p:set>
                                    <p:animEffect transition="in" filter="wipe(left)">
                                      <p:cBhvr>
                                        <p:cTn id="66" dur="500"/>
                                        <p:tgtEl>
                                          <p:spTgt spid="111622"/>
                                        </p:tgtEl>
                                      </p:cBhvr>
                                    </p:animEffect>
                                  </p:childTnLst>
                                </p:cTn>
                              </p:par>
                            </p:childTnLst>
                          </p:cTn>
                        </p:par>
                        <p:par>
                          <p:cTn id="67" fill="hold">
                            <p:stCondLst>
                              <p:cond delay="2500"/>
                            </p:stCondLst>
                            <p:childTnLst>
                              <p:par>
                                <p:cTn id="68" presetID="22" presetClass="entr" presetSubtype="1"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up)">
                                      <p:cBhvr>
                                        <p:cTn id="70" dur="500"/>
                                        <p:tgtEl>
                                          <p:spTgt spid="39"/>
                                        </p:tgtEl>
                                      </p:cBhvr>
                                    </p:animEffect>
                                  </p:childTnLst>
                                </p:cTn>
                              </p:par>
                            </p:childTnLst>
                          </p:cTn>
                        </p:par>
                        <p:par>
                          <p:cTn id="71" fill="hold">
                            <p:stCondLst>
                              <p:cond delay="3000"/>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right)">
                                      <p:cBhvr>
                                        <p:cTn id="79" dur="500"/>
                                        <p:tgtEl>
                                          <p:spTgt spid="43"/>
                                        </p:tgtEl>
                                      </p:cBhvr>
                                    </p:animEffect>
                                  </p:childTnLst>
                                </p:cTn>
                              </p:par>
                            </p:childTnLst>
                          </p:cTn>
                        </p:par>
                        <p:par>
                          <p:cTn id="80" fill="hold">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111623"/>
                                        </p:tgtEl>
                                        <p:attrNameLst>
                                          <p:attrName>style.visibility</p:attrName>
                                        </p:attrNameLst>
                                      </p:cBhvr>
                                      <p:to>
                                        <p:strVal val="visible"/>
                                      </p:to>
                                    </p:set>
                                    <p:animEffect transition="in" filter="wipe(right)">
                                      <p:cBhvr>
                                        <p:cTn id="83" dur="500"/>
                                        <p:tgtEl>
                                          <p:spTgt spid="1116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3">
                                            <p:txEl>
                                              <p:pRg st="0" end="0"/>
                                            </p:txEl>
                                          </p:spTgt>
                                        </p:tgtEl>
                                        <p:attrNameLst>
                                          <p:attrName>style.visibility</p:attrName>
                                        </p:attrNameLst>
                                      </p:cBhvr>
                                      <p:to>
                                        <p:strVal val="visible"/>
                                      </p:to>
                                    </p:set>
                                    <p:animEffect transition="in" filter="wipe(left)">
                                      <p:cBhvr>
                                        <p:cTn id="97" dur="500"/>
                                        <p:tgtEl>
                                          <p:spTgt spid="33">
                                            <p:txEl>
                                              <p:pRg st="0" end="0"/>
                                            </p:txEl>
                                          </p:spTgt>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33">
                                            <p:txEl>
                                              <p:pRg st="2" end="2"/>
                                            </p:txEl>
                                          </p:spTgt>
                                        </p:tgtEl>
                                        <p:attrNameLst>
                                          <p:attrName>style.visibility</p:attrName>
                                        </p:attrNameLst>
                                      </p:cBhvr>
                                      <p:to>
                                        <p:strVal val="visible"/>
                                      </p:to>
                                    </p:set>
                                    <p:animEffect transition="in" filter="wipe(left)">
                                      <p:cBhvr>
                                        <p:cTn id="101"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nimBg="1"/>
      <p:bldP spid="111620" grpId="0" animBg="1"/>
      <p:bldP spid="111622" grpId="0" animBg="1"/>
      <p:bldP spid="111623" grpId="0" animBg="1"/>
      <p:bldP spid="111632" grpId="0" animBg="1"/>
      <p:bldP spid="23" grpId="0" animBg="1"/>
      <p:bldP spid="24" grpId="0" animBg="1"/>
      <p:bldP spid="25" grpId="0"/>
      <p:bldP spid="26" grpId="0" animBg="1"/>
      <p:bldP spid="27" grpId="0"/>
      <p:bldP spid="28" grpId="0"/>
      <p:bldP spid="29" grpId="0" animBg="1"/>
      <p:bldP spid="31"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868362"/>
          </a:xfrm>
        </p:spPr>
        <p:txBody>
          <a:bodyPr/>
          <a:lstStyle/>
          <a:p>
            <a:pPr eaLnBrk="1" hangingPunct="1"/>
            <a:r>
              <a:rPr lang="en-US" b="1" dirty="0" smtClean="0">
                <a:solidFill>
                  <a:srgbClr val="FFFF00"/>
                </a:solidFill>
              </a:rPr>
              <a:t>Ad Hoc Reviews (optional)</a:t>
            </a:r>
          </a:p>
        </p:txBody>
      </p:sp>
      <p:sp>
        <p:nvSpPr>
          <p:cNvPr id="37891" name="Rectangle 3"/>
          <p:cNvSpPr>
            <a:spLocks noGrp="1" noChangeArrowheads="1"/>
          </p:cNvSpPr>
          <p:nvPr>
            <p:ph type="body" idx="1"/>
          </p:nvPr>
        </p:nvSpPr>
        <p:spPr>
          <a:xfrm>
            <a:off x="457200" y="1219200"/>
            <a:ext cx="8229600" cy="4906963"/>
          </a:xfrm>
        </p:spPr>
        <p:txBody>
          <a:bodyPr/>
          <a:lstStyle/>
          <a:p>
            <a:pPr eaLnBrk="1" hangingPunct="1">
              <a:buFontTx/>
              <a:buNone/>
            </a:pPr>
            <a:r>
              <a:rPr lang="en-US" sz="2800" dirty="0" smtClean="0">
                <a:solidFill>
                  <a:srgbClr val="FFFF00"/>
                </a:solidFill>
              </a:rPr>
              <a:t>Provide Additional Expertise not on Panel</a:t>
            </a:r>
          </a:p>
          <a:p>
            <a:pPr eaLnBrk="1" hangingPunct="1">
              <a:buFontTx/>
              <a:buNone/>
            </a:pPr>
            <a:endParaRPr lang="en-US" sz="1200" dirty="0" smtClean="0">
              <a:solidFill>
                <a:srgbClr val="FFFF00"/>
              </a:solidFill>
            </a:endParaRPr>
          </a:p>
          <a:p>
            <a:pPr eaLnBrk="1" hangingPunct="1">
              <a:buFontTx/>
              <a:buNone/>
            </a:pPr>
            <a:r>
              <a:rPr lang="en-US" sz="2800" dirty="0" smtClean="0">
                <a:solidFill>
                  <a:srgbClr val="FFFF00"/>
                </a:solidFill>
              </a:rPr>
              <a:t>Identified by Chair in advance of Panel Meeting.</a:t>
            </a:r>
          </a:p>
          <a:p>
            <a:pPr eaLnBrk="1" hangingPunct="1">
              <a:buFontTx/>
              <a:buNone/>
            </a:pPr>
            <a:endParaRPr lang="en-US" sz="1200" dirty="0" smtClean="0">
              <a:solidFill>
                <a:srgbClr val="FFFF00"/>
              </a:solidFill>
            </a:endParaRPr>
          </a:p>
          <a:p>
            <a:pPr eaLnBrk="1" hangingPunct="1">
              <a:buFontTx/>
              <a:buNone/>
            </a:pPr>
            <a:r>
              <a:rPr lang="en-US" sz="2800" dirty="0" smtClean="0">
                <a:solidFill>
                  <a:srgbClr val="FFFF00"/>
                </a:solidFill>
              </a:rPr>
              <a:t>Invited by OSQR Staff</a:t>
            </a:r>
          </a:p>
          <a:p>
            <a:pPr eaLnBrk="1" hangingPunct="1">
              <a:buFontTx/>
              <a:buNone/>
            </a:pPr>
            <a:endParaRPr lang="en-US" sz="1200" dirty="0" smtClean="0">
              <a:solidFill>
                <a:srgbClr val="FFFF00"/>
              </a:solidFill>
            </a:endParaRPr>
          </a:p>
          <a:p>
            <a:pPr eaLnBrk="1" hangingPunct="1">
              <a:buFontTx/>
              <a:buNone/>
            </a:pPr>
            <a:r>
              <a:rPr lang="en-US" sz="2800" dirty="0" smtClean="0">
                <a:solidFill>
                  <a:srgbClr val="FFFF00"/>
                </a:solidFill>
              </a:rPr>
              <a:t>Ad Hoc Reviewers DO NOT attend panel meetings.</a:t>
            </a:r>
          </a:p>
          <a:p>
            <a:pPr eaLnBrk="1" hangingPunct="1">
              <a:buFontTx/>
              <a:buNone/>
            </a:pPr>
            <a:endParaRPr lang="en-US" sz="1200" dirty="0" smtClean="0">
              <a:solidFill>
                <a:srgbClr val="FFFF00"/>
              </a:solidFill>
            </a:endParaRPr>
          </a:p>
          <a:p>
            <a:pPr eaLnBrk="1" hangingPunct="1">
              <a:buFontTx/>
              <a:buNone/>
            </a:pPr>
            <a:r>
              <a:rPr lang="en-US" sz="2800" dirty="0" smtClean="0">
                <a:solidFill>
                  <a:srgbClr val="FFFF00"/>
                </a:solidFill>
              </a:rPr>
              <a:t>Action Class Rating of Ad Hoc Reviewers NOT included in final panel score.</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down)">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checkerboard(down)">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checkerboard(down)">
                                      <p:cBhvr>
                                        <p:cTn id="17" dur="500"/>
                                        <p:tgtEl>
                                          <p:spTgt spid="378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37891">
                                            <p:txEl>
                                              <p:pRg st="6" end="6"/>
                                            </p:txEl>
                                          </p:spTgt>
                                        </p:tgtEl>
                                        <p:attrNameLst>
                                          <p:attrName>style.visibility</p:attrName>
                                        </p:attrNameLst>
                                      </p:cBhvr>
                                      <p:to>
                                        <p:strVal val="visible"/>
                                      </p:to>
                                    </p:set>
                                    <p:animEffect transition="in" filter="checkerboard(down)">
                                      <p:cBhvr>
                                        <p:cTn id="22" dur="500"/>
                                        <p:tgtEl>
                                          <p:spTgt spid="3789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nodeType="clickEffect">
                                  <p:stCondLst>
                                    <p:cond delay="0"/>
                                  </p:stCondLst>
                                  <p:childTnLst>
                                    <p:set>
                                      <p:cBhvr>
                                        <p:cTn id="26" dur="1" fill="hold">
                                          <p:stCondLst>
                                            <p:cond delay="0"/>
                                          </p:stCondLst>
                                        </p:cTn>
                                        <p:tgtEl>
                                          <p:spTgt spid="37891">
                                            <p:txEl>
                                              <p:pRg st="8" end="8"/>
                                            </p:txEl>
                                          </p:spTgt>
                                        </p:tgtEl>
                                        <p:attrNameLst>
                                          <p:attrName>style.visibility</p:attrName>
                                        </p:attrNameLst>
                                      </p:cBhvr>
                                      <p:to>
                                        <p:strVal val="visible"/>
                                      </p:to>
                                    </p:set>
                                    <p:animEffect transition="in" filter="checkerboard(down)">
                                      <p:cBhvr>
                                        <p:cTn id="27" dur="500"/>
                                        <p:tgtEl>
                                          <p:spTgt spid="378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FFFF00"/>
                </a:solidFill>
              </a:rPr>
              <a:t>Review Criteria</a:t>
            </a:r>
          </a:p>
        </p:txBody>
      </p:sp>
      <p:sp>
        <p:nvSpPr>
          <p:cNvPr id="140291" name="Rectangle 3"/>
          <p:cNvSpPr>
            <a:spLocks noGrp="1" noChangeArrowheads="1"/>
          </p:cNvSpPr>
          <p:nvPr>
            <p:ph type="body" idx="1"/>
          </p:nvPr>
        </p:nvSpPr>
        <p:spPr/>
        <p:txBody>
          <a:bodyPr/>
          <a:lstStyle/>
          <a:p>
            <a:pPr eaLnBrk="1" hangingPunct="1">
              <a:lnSpc>
                <a:spcPct val="80000"/>
              </a:lnSpc>
              <a:buFontTx/>
              <a:buNone/>
            </a:pPr>
            <a:r>
              <a:rPr lang="en-US" sz="2800" smtClean="0">
                <a:solidFill>
                  <a:srgbClr val="FFFF00"/>
                </a:solidFill>
              </a:rPr>
              <a:t>Adequacy of Approach</a:t>
            </a:r>
          </a:p>
          <a:p>
            <a:pPr eaLnBrk="1" hangingPunct="1">
              <a:lnSpc>
                <a:spcPct val="80000"/>
              </a:lnSpc>
              <a:buFontTx/>
              <a:buNone/>
            </a:pPr>
            <a:r>
              <a:rPr lang="en-US" sz="2800" smtClean="0">
                <a:solidFill>
                  <a:srgbClr val="FFFF00"/>
                </a:solidFill>
              </a:rPr>
              <a:t>	</a:t>
            </a:r>
            <a:r>
              <a:rPr lang="en-US" sz="2000" smtClean="0">
                <a:solidFill>
                  <a:srgbClr val="FFCC00"/>
                </a:solidFill>
                <a:latin typeface="Arial Narrow" pitchFamily="34" charset="0"/>
              </a:rPr>
              <a:t>Are the research plan and procedures appropriate? Is there sufficient information to understand the procedure proposed? Does the plan display understanding of the technologies and methodologies proposed? Are the roles of researchers and collaborators clearly presented. Does the overall plan present a clear, logical, experimental design? Is the plan well-written and clear?</a:t>
            </a:r>
            <a:endParaRPr lang="en-US" sz="2800" smtClean="0">
              <a:solidFill>
                <a:srgbClr val="FFFF00"/>
              </a:solidFill>
            </a:endParaRPr>
          </a:p>
          <a:p>
            <a:pPr eaLnBrk="1" hangingPunct="1">
              <a:lnSpc>
                <a:spcPct val="80000"/>
              </a:lnSpc>
              <a:buFontTx/>
              <a:buNone/>
            </a:pPr>
            <a:r>
              <a:rPr lang="en-US" sz="2800" smtClean="0">
                <a:solidFill>
                  <a:srgbClr val="FFFF00"/>
                </a:solidFill>
              </a:rPr>
              <a:t>Probability of Success</a:t>
            </a:r>
          </a:p>
          <a:p>
            <a:pPr eaLnBrk="1" hangingPunct="1">
              <a:lnSpc>
                <a:spcPct val="80000"/>
              </a:lnSpc>
              <a:buFontTx/>
              <a:buNone/>
            </a:pPr>
            <a:r>
              <a:rPr lang="en-US" sz="2000" smtClean="0">
                <a:solidFill>
                  <a:srgbClr val="FFCC00"/>
                </a:solidFill>
              </a:rPr>
              <a:t>	</a:t>
            </a:r>
            <a:r>
              <a:rPr lang="en-US" sz="2000" smtClean="0">
                <a:solidFill>
                  <a:srgbClr val="FFCC00"/>
                </a:solidFill>
                <a:latin typeface="Arial Narrow" pitchFamily="34" charset="0"/>
              </a:rPr>
              <a:t>Is the plan likely to lead to success or, if successful will it produce significant new knowledge (If there is a significant risk of failure, are the risks justified by the potential payoffs?)?</a:t>
            </a:r>
          </a:p>
          <a:p>
            <a:pPr eaLnBrk="1" hangingPunct="1">
              <a:lnSpc>
                <a:spcPct val="80000"/>
              </a:lnSpc>
              <a:buFontTx/>
              <a:buNone/>
            </a:pPr>
            <a:r>
              <a:rPr lang="en-US" sz="2800" smtClean="0">
                <a:solidFill>
                  <a:srgbClr val="FFFF00"/>
                </a:solidFill>
              </a:rPr>
              <a:t>Merit and Significance</a:t>
            </a:r>
          </a:p>
          <a:p>
            <a:pPr eaLnBrk="1" hangingPunct="1">
              <a:lnSpc>
                <a:spcPct val="80000"/>
              </a:lnSpc>
              <a:buFontTx/>
              <a:buNone/>
            </a:pPr>
            <a:r>
              <a:rPr lang="en-US" sz="2800" smtClean="0">
                <a:solidFill>
                  <a:srgbClr val="FFCC00"/>
                </a:solidFill>
              </a:rPr>
              <a:t>	</a:t>
            </a:r>
            <a:r>
              <a:rPr lang="en-US" sz="2000" smtClean="0">
                <a:solidFill>
                  <a:srgbClr val="FFCC00"/>
                </a:solidFill>
                <a:latin typeface="Arial Narrow" pitchFamily="34" charset="0"/>
              </a:rPr>
              <a:t>Will this lead to new information, new findings, or new understandings? What would be the impact of this work on stakeholders? Society? Agriculture?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blinds(horizontal)">
                                      <p:cBhvr>
                                        <p:cTn id="7" dur="500"/>
                                        <p:tgtEl>
                                          <p:spTgt spid="1402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0291">
                                            <p:txEl>
                                              <p:pRg st="2" end="2"/>
                                            </p:txEl>
                                          </p:spTgt>
                                        </p:tgtEl>
                                        <p:attrNameLst>
                                          <p:attrName>style.visibility</p:attrName>
                                        </p:attrNameLst>
                                      </p:cBhvr>
                                      <p:to>
                                        <p:strVal val="visible"/>
                                      </p:to>
                                    </p:set>
                                    <p:animEffect transition="in" filter="blinds(horizontal)">
                                      <p:cBhvr>
                                        <p:cTn id="10" dur="500"/>
                                        <p:tgtEl>
                                          <p:spTgt spid="14029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0291">
                                            <p:txEl>
                                              <p:pRg st="4" end="4"/>
                                            </p:txEl>
                                          </p:spTgt>
                                        </p:tgtEl>
                                        <p:attrNameLst>
                                          <p:attrName>style.visibility</p:attrName>
                                        </p:attrNameLst>
                                      </p:cBhvr>
                                      <p:to>
                                        <p:strVal val="visible"/>
                                      </p:to>
                                    </p:set>
                                    <p:animEffect transition="in" filter="blinds(horizontal)">
                                      <p:cBhvr>
                                        <p:cTn id="13" dur="500"/>
                                        <p:tgtEl>
                                          <p:spTgt spid="14029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40291">
                                            <p:txEl>
                                              <p:pRg st="1" end="1"/>
                                            </p:txEl>
                                          </p:spTgt>
                                        </p:tgtEl>
                                        <p:attrNameLst>
                                          <p:attrName>style.visibility</p:attrName>
                                        </p:attrNameLst>
                                      </p:cBhvr>
                                      <p:to>
                                        <p:strVal val="visible"/>
                                      </p:to>
                                    </p:set>
                                    <p:animEffect transition="in" filter="dissolve">
                                      <p:cBhvr>
                                        <p:cTn id="18" dur="500"/>
                                        <p:tgtEl>
                                          <p:spTgt spid="14029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0291">
                                            <p:txEl>
                                              <p:pRg st="3" end="3"/>
                                            </p:txEl>
                                          </p:spTgt>
                                        </p:tgtEl>
                                        <p:attrNameLst>
                                          <p:attrName>style.visibility</p:attrName>
                                        </p:attrNameLst>
                                      </p:cBhvr>
                                      <p:to>
                                        <p:strVal val="visible"/>
                                      </p:to>
                                    </p:set>
                                    <p:animEffect transition="in" filter="dissolve">
                                      <p:cBhvr>
                                        <p:cTn id="23" dur="500"/>
                                        <p:tgtEl>
                                          <p:spTgt spid="14029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40291">
                                            <p:txEl>
                                              <p:pRg st="5" end="5"/>
                                            </p:txEl>
                                          </p:spTgt>
                                        </p:tgtEl>
                                        <p:attrNameLst>
                                          <p:attrName>style.visibility</p:attrName>
                                        </p:attrNameLst>
                                      </p:cBhvr>
                                      <p:to>
                                        <p:strVal val="visible"/>
                                      </p:to>
                                    </p:set>
                                    <p:animEffect transition="in" filter="dissolve">
                                      <p:cBhvr>
                                        <p:cTn id="28" dur="5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rslogo"/>
          <p:cNvPicPr>
            <a:picLocks noChangeAspect="1" noChangeArrowheads="1"/>
          </p:cNvPicPr>
          <p:nvPr/>
        </p:nvPicPr>
        <p:blipFill>
          <a:blip r:embed="rId3" cstate="print">
            <a:clrChange>
              <a:clrFrom>
                <a:srgbClr val="0000FF"/>
              </a:clrFrom>
              <a:clrTo>
                <a:srgbClr val="0000FF">
                  <a:alpha val="0"/>
                </a:srgbClr>
              </a:clrTo>
            </a:clrChange>
          </a:blip>
          <a:srcRect l="50789"/>
          <a:stretch>
            <a:fillRect/>
          </a:stretch>
        </p:blipFill>
        <p:spPr bwMode="auto">
          <a:xfrm>
            <a:off x="8229600" y="6215063"/>
            <a:ext cx="914400" cy="636587"/>
          </a:xfrm>
          <a:prstGeom prst="rect">
            <a:avLst/>
          </a:prstGeom>
          <a:solidFill>
            <a:srgbClr val="003366"/>
          </a:solidFill>
          <a:ln w="9525">
            <a:noFill/>
            <a:miter lim="800000"/>
            <a:headEnd/>
            <a:tailEnd/>
          </a:ln>
        </p:spPr>
      </p:pic>
      <p:pic>
        <p:nvPicPr>
          <p:cNvPr id="3076" name="Picture 4" descr="arslogo"/>
          <p:cNvPicPr>
            <a:picLocks noChangeAspect="1" noChangeArrowheads="1"/>
          </p:cNvPicPr>
          <p:nvPr/>
        </p:nvPicPr>
        <p:blipFill>
          <a:blip r:embed="rId3" cstate="print">
            <a:clrChange>
              <a:clrFrom>
                <a:srgbClr val="0000FF"/>
              </a:clrFrom>
              <a:clrTo>
                <a:srgbClr val="0000FF">
                  <a:alpha val="0"/>
                </a:srgbClr>
              </a:clrTo>
            </a:clrChange>
          </a:blip>
          <a:srcRect r="49211"/>
          <a:stretch>
            <a:fillRect/>
          </a:stretch>
        </p:blipFill>
        <p:spPr bwMode="auto">
          <a:xfrm>
            <a:off x="0" y="6211888"/>
            <a:ext cx="960438" cy="646112"/>
          </a:xfrm>
          <a:prstGeom prst="rect">
            <a:avLst/>
          </a:prstGeom>
          <a:solidFill>
            <a:srgbClr val="003366"/>
          </a:solidFill>
          <a:ln w="9525">
            <a:noFill/>
            <a:miter lim="800000"/>
            <a:headEnd/>
            <a:tailEnd/>
          </a:ln>
        </p:spPr>
      </p:pic>
      <p:pic>
        <p:nvPicPr>
          <p:cNvPr id="7" name="Picture 6" descr="USDA.jpg"/>
          <p:cNvPicPr>
            <a:picLocks noChangeAspect="1"/>
          </p:cNvPicPr>
          <p:nvPr/>
        </p:nvPicPr>
        <p:blipFill>
          <a:blip r:embed="rId4" cstate="print"/>
          <a:stretch>
            <a:fillRect/>
          </a:stretch>
        </p:blipFill>
        <p:spPr>
          <a:xfrm>
            <a:off x="0" y="0"/>
            <a:ext cx="9144000" cy="6094827"/>
          </a:xfrm>
          <a:prstGeom prst="rect">
            <a:avLst/>
          </a:prstGeom>
        </p:spPr>
      </p:pic>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639763"/>
          </a:xfrm>
        </p:spPr>
        <p:txBody>
          <a:bodyPr/>
          <a:lstStyle/>
          <a:p>
            <a:pPr eaLnBrk="1" hangingPunct="1"/>
            <a:r>
              <a:rPr lang="en-US" sz="4000" smtClean="0">
                <a:solidFill>
                  <a:srgbClr val="FFFF00"/>
                </a:solidFill>
              </a:rPr>
              <a:t>Panelist Review Form</a:t>
            </a:r>
          </a:p>
        </p:txBody>
      </p:sp>
      <p:sp>
        <p:nvSpPr>
          <p:cNvPr id="25603" name="Rectangle 3"/>
          <p:cNvSpPr>
            <a:spLocks noChangeArrowheads="1"/>
          </p:cNvSpPr>
          <p:nvPr/>
        </p:nvSpPr>
        <p:spPr bwMode="auto">
          <a:xfrm>
            <a:off x="633413" y="4533900"/>
            <a:ext cx="184150" cy="519113"/>
          </a:xfrm>
          <a:prstGeom prst="rect">
            <a:avLst/>
          </a:prstGeom>
          <a:noFill/>
          <a:ln w="9525" algn="ctr">
            <a:noFill/>
            <a:miter lim="800000"/>
            <a:headEnd/>
            <a:tailEnd/>
          </a:ln>
        </p:spPr>
        <p:txBody>
          <a:bodyPr wrap="none" anchor="ctr">
            <a:spAutoFit/>
          </a:bodyPr>
          <a:lstStyle/>
          <a:p>
            <a:r>
              <a:rPr lang="en-US" sz="1000" i="1">
                <a:cs typeface="Times New Roman" pitchFamily="18" charset="0"/>
              </a:rPr>
              <a:t/>
            </a:r>
            <a:br>
              <a:rPr lang="en-US" sz="1000" i="1">
                <a:cs typeface="Times New Roman" pitchFamily="18" charset="0"/>
              </a:rPr>
            </a:br>
            <a:endParaRPr lang="en-US"/>
          </a:p>
        </p:txBody>
      </p:sp>
      <p:pic>
        <p:nvPicPr>
          <p:cNvPr id="25604" name="Picture 4" descr="Panelist Review Form-225P_Page_1"/>
          <p:cNvPicPr>
            <a:picLocks noGrp="1" noChangeAspect="1" noChangeArrowheads="1"/>
          </p:cNvPicPr>
          <p:nvPr>
            <p:ph idx="1"/>
          </p:nvPr>
        </p:nvPicPr>
        <p:blipFill>
          <a:blip r:embed="rId2" cstate="print"/>
          <a:srcRect/>
          <a:stretch>
            <a:fillRect/>
          </a:stretch>
        </p:blipFill>
        <p:spPr>
          <a:xfrm>
            <a:off x="1066800" y="762000"/>
            <a:ext cx="7186613" cy="9296400"/>
          </a:xfrm>
          <a:ln w="635">
            <a:solidFill>
              <a:schemeClr val="tx1"/>
            </a:solidFill>
          </a:ln>
        </p:spPr>
      </p:pic>
      <p:sp>
        <p:nvSpPr>
          <p:cNvPr id="25605" name="Text Box 5"/>
          <p:cNvSpPr txBox="1">
            <a:spLocks noChangeArrowheads="1"/>
          </p:cNvSpPr>
          <p:nvPr/>
        </p:nvSpPr>
        <p:spPr bwMode="auto">
          <a:xfrm>
            <a:off x="1600200" y="5334000"/>
            <a:ext cx="6096000" cy="822325"/>
          </a:xfrm>
          <a:prstGeom prst="rect">
            <a:avLst/>
          </a:prstGeom>
          <a:noFill/>
          <a:ln w="9525" algn="ctr">
            <a:noFill/>
            <a:miter lim="800000"/>
            <a:headEnd/>
            <a:tailEnd/>
          </a:ln>
        </p:spPr>
        <p:txBody>
          <a:bodyPr>
            <a:spAutoFit/>
          </a:bodyPr>
          <a:lstStyle/>
          <a:p>
            <a:pPr algn="ctr">
              <a:spcBef>
                <a:spcPct val="50000"/>
              </a:spcBef>
            </a:pPr>
            <a:r>
              <a:rPr lang="en-US" sz="2400" b="1">
                <a:solidFill>
                  <a:srgbClr val="FF6600"/>
                </a:solidFill>
              </a:rPr>
              <a:t>Primary and Secondary Reviewers complete this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solidFill>
                  <a:srgbClr val="FFFF00"/>
                </a:solidFill>
              </a:rPr>
              <a:t>Panelist Review Form</a:t>
            </a:r>
          </a:p>
        </p:txBody>
      </p:sp>
      <p:pic>
        <p:nvPicPr>
          <p:cNvPr id="26627" name="Picture 3" descr="Panelist Review Form-225P_Page_1"/>
          <p:cNvPicPr>
            <a:picLocks noGrp="1" noChangeAspect="1" noChangeArrowheads="1"/>
          </p:cNvPicPr>
          <p:nvPr>
            <p:ph sz="half" idx="1"/>
          </p:nvPr>
        </p:nvPicPr>
        <p:blipFill>
          <a:blip r:embed="rId2" cstate="print"/>
          <a:srcRect/>
          <a:stretch>
            <a:fillRect/>
          </a:stretch>
        </p:blipFill>
        <p:spPr>
          <a:xfrm>
            <a:off x="727075" y="1600200"/>
            <a:ext cx="3498850" cy="4525963"/>
          </a:xfrm>
          <a:ln w="635">
            <a:solidFill>
              <a:schemeClr val="tx1"/>
            </a:solidFill>
          </a:ln>
        </p:spPr>
      </p:pic>
      <p:sp>
        <p:nvSpPr>
          <p:cNvPr id="26628" name="Rectangle 4"/>
          <p:cNvSpPr>
            <a:spLocks noChangeArrowheads="1"/>
          </p:cNvSpPr>
          <p:nvPr/>
        </p:nvSpPr>
        <p:spPr bwMode="auto">
          <a:xfrm>
            <a:off x="633413" y="4533900"/>
            <a:ext cx="184150" cy="519113"/>
          </a:xfrm>
          <a:prstGeom prst="rect">
            <a:avLst/>
          </a:prstGeom>
          <a:noFill/>
          <a:ln w="9525" algn="ctr">
            <a:noFill/>
            <a:miter lim="800000"/>
            <a:headEnd/>
            <a:tailEnd/>
          </a:ln>
        </p:spPr>
        <p:txBody>
          <a:bodyPr wrap="none" anchor="ctr">
            <a:spAutoFit/>
          </a:bodyPr>
          <a:lstStyle/>
          <a:p>
            <a:r>
              <a:rPr lang="en-US" sz="1000" i="1">
                <a:cs typeface="Times New Roman" pitchFamily="18" charset="0"/>
              </a:rPr>
              <a:t/>
            </a:r>
            <a:br>
              <a:rPr lang="en-US" sz="1000" i="1">
                <a:cs typeface="Times New Roman" pitchFamily="18" charset="0"/>
              </a:rPr>
            </a:br>
            <a:endParaRPr lang="en-US"/>
          </a:p>
        </p:txBody>
      </p:sp>
      <p:pic>
        <p:nvPicPr>
          <p:cNvPr id="26629" name="Picture 5" descr="Panelist Review Form-225P_Page_2"/>
          <p:cNvPicPr>
            <a:picLocks noGrp="1" noChangeAspect="1" noChangeArrowheads="1"/>
          </p:cNvPicPr>
          <p:nvPr>
            <p:ph sz="half" idx="2"/>
          </p:nvPr>
        </p:nvPicPr>
        <p:blipFill>
          <a:blip r:embed="rId3" cstate="print"/>
          <a:srcRect/>
          <a:stretch>
            <a:fillRect/>
          </a:stretch>
        </p:blipFill>
        <p:spPr>
          <a:xfrm>
            <a:off x="1676400" y="1295400"/>
            <a:ext cx="6773863" cy="8763000"/>
          </a:xfrm>
          <a:ln w="635">
            <a:solidFill>
              <a:schemeClr val="tx1"/>
            </a:solid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solidFill>
                  <a:srgbClr val="FFFF00"/>
                </a:solidFill>
              </a:rPr>
              <a:t>Panelist Review Form</a:t>
            </a:r>
          </a:p>
        </p:txBody>
      </p:sp>
      <p:pic>
        <p:nvPicPr>
          <p:cNvPr id="27651" name="Picture 3" descr="Panelist Review Form-225P_Page_1"/>
          <p:cNvPicPr>
            <a:picLocks noGrp="1" noChangeAspect="1" noChangeArrowheads="1"/>
          </p:cNvPicPr>
          <p:nvPr>
            <p:ph sz="half" idx="1"/>
          </p:nvPr>
        </p:nvPicPr>
        <p:blipFill>
          <a:blip r:embed="rId2" cstate="print"/>
          <a:srcRect/>
          <a:stretch>
            <a:fillRect/>
          </a:stretch>
        </p:blipFill>
        <p:spPr>
          <a:xfrm>
            <a:off x="727075" y="1600200"/>
            <a:ext cx="3498850" cy="4525963"/>
          </a:xfrm>
          <a:ln w="635">
            <a:solidFill>
              <a:schemeClr val="tx1"/>
            </a:solidFill>
          </a:ln>
        </p:spPr>
      </p:pic>
      <p:pic>
        <p:nvPicPr>
          <p:cNvPr id="27652" name="Picture 4" descr="Panelist Review Form-225P_Page_2"/>
          <p:cNvPicPr>
            <a:picLocks noGrp="1" noChangeAspect="1" noChangeArrowheads="1"/>
          </p:cNvPicPr>
          <p:nvPr>
            <p:ph sz="quarter" idx="2"/>
          </p:nvPr>
        </p:nvPicPr>
        <p:blipFill>
          <a:blip r:embed="rId3" cstate="print"/>
          <a:srcRect/>
          <a:stretch>
            <a:fillRect/>
          </a:stretch>
        </p:blipFill>
        <p:spPr>
          <a:xfrm>
            <a:off x="1244600" y="2057400"/>
            <a:ext cx="3417888" cy="4419600"/>
          </a:xfrm>
          <a:ln w="635">
            <a:solidFill>
              <a:schemeClr val="tx1"/>
            </a:solidFill>
          </a:ln>
        </p:spPr>
      </p:pic>
      <p:sp>
        <p:nvSpPr>
          <p:cNvPr id="27653" name="Rectangle 5"/>
          <p:cNvSpPr>
            <a:spLocks noChangeArrowheads="1"/>
          </p:cNvSpPr>
          <p:nvPr/>
        </p:nvSpPr>
        <p:spPr bwMode="auto">
          <a:xfrm>
            <a:off x="633413" y="4533900"/>
            <a:ext cx="184150" cy="519113"/>
          </a:xfrm>
          <a:prstGeom prst="rect">
            <a:avLst/>
          </a:prstGeom>
          <a:noFill/>
          <a:ln w="9525" algn="ctr">
            <a:noFill/>
            <a:miter lim="800000"/>
            <a:headEnd/>
            <a:tailEnd/>
          </a:ln>
        </p:spPr>
        <p:txBody>
          <a:bodyPr wrap="none" anchor="ctr">
            <a:spAutoFit/>
          </a:bodyPr>
          <a:lstStyle/>
          <a:p>
            <a:r>
              <a:rPr lang="en-US" sz="1000" i="1">
                <a:cs typeface="Times New Roman" pitchFamily="18" charset="0"/>
              </a:rPr>
              <a:t/>
            </a:r>
            <a:br>
              <a:rPr lang="en-US" sz="1000" i="1">
                <a:cs typeface="Times New Roman" pitchFamily="18" charset="0"/>
              </a:rPr>
            </a:br>
            <a:endParaRPr lang="en-US"/>
          </a:p>
        </p:txBody>
      </p:sp>
      <p:pic>
        <p:nvPicPr>
          <p:cNvPr id="27654" name="Picture 6" descr="Panelist Review Form-225P_Page_3"/>
          <p:cNvPicPr>
            <a:picLocks noGrp="1" noChangeAspect="1" noChangeArrowheads="1"/>
          </p:cNvPicPr>
          <p:nvPr>
            <p:ph sz="quarter" idx="3"/>
          </p:nvPr>
        </p:nvPicPr>
        <p:blipFill>
          <a:blip r:embed="rId4" cstate="print"/>
          <a:srcRect/>
          <a:stretch>
            <a:fillRect/>
          </a:stretch>
        </p:blipFill>
        <p:spPr>
          <a:xfrm>
            <a:off x="1711325" y="1295400"/>
            <a:ext cx="5770563" cy="7467600"/>
          </a:xfrm>
          <a:ln w="635">
            <a:solidFill>
              <a:schemeClr val="tx1"/>
            </a:solid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p:nvPr>
        </p:nvSpPr>
        <p:spPr>
          <a:xfrm>
            <a:off x="457200" y="274638"/>
            <a:ext cx="8229600" cy="868362"/>
          </a:xfrm>
        </p:spPr>
        <p:txBody>
          <a:bodyPr/>
          <a:lstStyle/>
          <a:p>
            <a:pPr eaLnBrk="1" hangingPunct="1"/>
            <a:r>
              <a:rPr lang="en-US" sz="4000" smtClean="0">
                <a:solidFill>
                  <a:srgbClr val="FFFF00"/>
                </a:solidFill>
              </a:rPr>
              <a:t>Panelist Review Form</a:t>
            </a:r>
          </a:p>
        </p:txBody>
      </p:sp>
      <p:pic>
        <p:nvPicPr>
          <p:cNvPr id="28675" name="Picture 3" descr="Panelist Review Form-225P_Page_1"/>
          <p:cNvPicPr>
            <a:picLocks noGrp="1" noChangeAspect="1" noChangeArrowheads="1"/>
          </p:cNvPicPr>
          <p:nvPr>
            <p:ph sz="quarter" idx="1"/>
          </p:nvPr>
        </p:nvPicPr>
        <p:blipFill>
          <a:blip r:embed="rId2" cstate="print"/>
          <a:srcRect/>
          <a:stretch>
            <a:fillRect/>
          </a:stretch>
        </p:blipFill>
        <p:spPr>
          <a:xfrm>
            <a:off x="228600" y="1524000"/>
            <a:ext cx="3535363" cy="4572000"/>
          </a:xfrm>
          <a:ln w="1270">
            <a:solidFill>
              <a:schemeClr val="tx1"/>
            </a:solidFill>
          </a:ln>
        </p:spPr>
      </p:pic>
      <p:pic>
        <p:nvPicPr>
          <p:cNvPr id="28676" name="Picture 4" descr="Panelist Review Form-225P_Page_2"/>
          <p:cNvPicPr>
            <a:picLocks noGrp="1" noChangeAspect="1" noChangeArrowheads="1"/>
          </p:cNvPicPr>
          <p:nvPr>
            <p:ph sz="quarter" idx="2"/>
          </p:nvPr>
        </p:nvPicPr>
        <p:blipFill>
          <a:blip r:embed="rId3" cstate="print"/>
          <a:srcRect/>
          <a:stretch>
            <a:fillRect/>
          </a:stretch>
        </p:blipFill>
        <p:spPr>
          <a:xfrm>
            <a:off x="533400" y="2895600"/>
            <a:ext cx="3476625" cy="4495800"/>
          </a:xfrm>
          <a:ln w="1270">
            <a:solidFill>
              <a:schemeClr val="tx1"/>
            </a:solidFill>
          </a:ln>
        </p:spPr>
      </p:pic>
      <p:pic>
        <p:nvPicPr>
          <p:cNvPr id="28677" name="Picture 5" descr="Panelist Review Form-225P_Page_3"/>
          <p:cNvPicPr>
            <a:picLocks noGrp="1" noChangeAspect="1" noChangeArrowheads="1"/>
          </p:cNvPicPr>
          <p:nvPr>
            <p:ph sz="quarter" idx="3"/>
          </p:nvPr>
        </p:nvPicPr>
        <p:blipFill>
          <a:blip r:embed="rId4" cstate="print"/>
          <a:srcRect/>
          <a:stretch>
            <a:fillRect/>
          </a:stretch>
        </p:blipFill>
        <p:spPr>
          <a:xfrm>
            <a:off x="990600" y="3733800"/>
            <a:ext cx="3475038" cy="4495800"/>
          </a:xfrm>
          <a:ln w="1270">
            <a:solidFill>
              <a:schemeClr val="tx1"/>
            </a:solidFill>
          </a:ln>
        </p:spPr>
      </p:pic>
      <p:sp>
        <p:nvSpPr>
          <p:cNvPr id="28678" name="Rectangle 6"/>
          <p:cNvSpPr>
            <a:spLocks noChangeArrowheads="1"/>
          </p:cNvSpPr>
          <p:nvPr/>
        </p:nvSpPr>
        <p:spPr bwMode="auto">
          <a:xfrm>
            <a:off x="633413" y="4533900"/>
            <a:ext cx="184150" cy="519113"/>
          </a:xfrm>
          <a:prstGeom prst="rect">
            <a:avLst/>
          </a:prstGeom>
          <a:noFill/>
          <a:ln w="9525" algn="ctr">
            <a:noFill/>
            <a:miter lim="800000"/>
            <a:headEnd/>
            <a:tailEnd/>
          </a:ln>
        </p:spPr>
        <p:txBody>
          <a:bodyPr wrap="none" anchor="ctr">
            <a:spAutoFit/>
          </a:bodyPr>
          <a:lstStyle/>
          <a:p>
            <a:r>
              <a:rPr lang="en-US" sz="1000" i="1">
                <a:cs typeface="Times New Roman" pitchFamily="18" charset="0"/>
              </a:rPr>
              <a:t/>
            </a:r>
            <a:br>
              <a:rPr lang="en-US" sz="1000" i="1">
                <a:cs typeface="Times New Roman" pitchFamily="18" charset="0"/>
              </a:rPr>
            </a:br>
            <a:endParaRPr lang="en-US"/>
          </a:p>
        </p:txBody>
      </p:sp>
      <p:pic>
        <p:nvPicPr>
          <p:cNvPr id="28679" name="Picture 7" descr="Panelist Review Form-225P_Page_4"/>
          <p:cNvPicPr>
            <a:picLocks noGrp="1" noChangeAspect="1" noChangeArrowheads="1"/>
          </p:cNvPicPr>
          <p:nvPr>
            <p:ph sz="quarter" idx="4"/>
          </p:nvPr>
        </p:nvPicPr>
        <p:blipFill>
          <a:blip r:embed="rId5" cstate="print"/>
          <a:srcRect/>
          <a:stretch>
            <a:fillRect/>
          </a:stretch>
        </p:blipFill>
        <p:spPr>
          <a:xfrm>
            <a:off x="2286000" y="685800"/>
            <a:ext cx="5535613" cy="7162800"/>
          </a:xfrm>
          <a:ln w="1270">
            <a:solidFill>
              <a:schemeClr val="tx1"/>
            </a:solidFill>
          </a:ln>
        </p:spPr>
      </p:pic>
      <p:sp>
        <p:nvSpPr>
          <p:cNvPr id="85000" name="Text Box 8"/>
          <p:cNvSpPr txBox="1">
            <a:spLocks noChangeArrowheads="1"/>
          </p:cNvSpPr>
          <p:nvPr/>
        </p:nvSpPr>
        <p:spPr bwMode="auto">
          <a:xfrm>
            <a:off x="2895600" y="3352800"/>
            <a:ext cx="4038600" cy="1200329"/>
          </a:xfrm>
          <a:prstGeom prst="rect">
            <a:avLst/>
          </a:prstGeom>
          <a:noFill/>
          <a:ln w="9525" algn="ctr">
            <a:noFill/>
            <a:miter lim="800000"/>
            <a:headEnd/>
            <a:tailEnd/>
          </a:ln>
        </p:spPr>
        <p:txBody>
          <a:bodyPr>
            <a:spAutoFit/>
          </a:bodyPr>
          <a:lstStyle/>
          <a:p>
            <a:pPr algn="ctr">
              <a:spcBef>
                <a:spcPct val="50000"/>
              </a:spcBef>
            </a:pPr>
            <a:r>
              <a:rPr lang="en-US" sz="2400" dirty="0" smtClean="0">
                <a:solidFill>
                  <a:srgbClr val="FF6600"/>
                </a:solidFill>
              </a:rPr>
              <a:t>Before the meeting OSQR will cut </a:t>
            </a:r>
            <a:r>
              <a:rPr lang="en-US" sz="2400" dirty="0">
                <a:solidFill>
                  <a:srgbClr val="FF6600"/>
                </a:solidFill>
              </a:rPr>
              <a:t>&amp; </a:t>
            </a:r>
            <a:r>
              <a:rPr lang="en-US" sz="2400" dirty="0" smtClean="0">
                <a:solidFill>
                  <a:srgbClr val="FF6600"/>
                </a:solidFill>
              </a:rPr>
              <a:t>pasted to </a:t>
            </a:r>
            <a:r>
              <a:rPr lang="en-US" sz="2400" dirty="0">
                <a:solidFill>
                  <a:srgbClr val="FF6600"/>
                </a:solidFill>
              </a:rPr>
              <a:t>produce a draft </a:t>
            </a:r>
            <a:r>
              <a:rPr lang="en-US" sz="2400" dirty="0" smtClean="0">
                <a:solidFill>
                  <a:srgbClr val="FF6600"/>
                </a:solidFill>
              </a:rPr>
              <a:t>consensus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dissolve">
                                      <p:cBhvr>
                                        <p:cTn id="7" dur="500"/>
                                        <p:tgtEl>
                                          <p:spTgt spid="85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68362"/>
          </a:xfrm>
        </p:spPr>
        <p:txBody>
          <a:bodyPr/>
          <a:lstStyle/>
          <a:p>
            <a:pPr eaLnBrk="1" hangingPunct="1"/>
            <a:r>
              <a:rPr lang="en-US" smtClean="0">
                <a:solidFill>
                  <a:srgbClr val="FFFF00"/>
                </a:solidFill>
              </a:rPr>
              <a:t>Action Class Ratings</a:t>
            </a:r>
          </a:p>
        </p:txBody>
      </p:sp>
      <p:sp>
        <p:nvSpPr>
          <p:cNvPr id="26627" name="Rectangle 3"/>
          <p:cNvSpPr>
            <a:spLocks noGrp="1" noChangeArrowheads="1"/>
          </p:cNvSpPr>
          <p:nvPr>
            <p:ph type="body" idx="1"/>
          </p:nvPr>
        </p:nvSpPr>
        <p:spPr>
          <a:xfrm>
            <a:off x="0" y="1219200"/>
            <a:ext cx="9144000" cy="5638800"/>
          </a:xfrm>
        </p:spPr>
        <p:txBody>
          <a:bodyPr/>
          <a:lstStyle/>
          <a:p>
            <a:pPr algn="ctr" eaLnBrk="1" hangingPunct="1">
              <a:lnSpc>
                <a:spcPct val="75000"/>
              </a:lnSpc>
              <a:spcBef>
                <a:spcPct val="0"/>
              </a:spcBef>
              <a:buFontTx/>
              <a:buNone/>
              <a:defRPr/>
            </a:pPr>
            <a:r>
              <a:rPr lang="en-US" altLang="en-US" b="1" dirty="0" smtClean="0">
                <a:solidFill>
                  <a:srgbClr val="66FF33"/>
                </a:solidFill>
                <a:effectLst>
                  <a:outerShdw blurRad="38100" dist="38100" dir="2700000" algn="tl">
                    <a:srgbClr val="000000"/>
                  </a:outerShdw>
                </a:effectLst>
              </a:rPr>
              <a:t>No Revision</a:t>
            </a:r>
          </a:p>
          <a:p>
            <a:pPr algn="ctr" eaLnBrk="1" hangingPunct="1">
              <a:lnSpc>
                <a:spcPct val="75000"/>
              </a:lnSpc>
              <a:spcBef>
                <a:spcPct val="0"/>
              </a:spcBef>
              <a:buFontTx/>
              <a:buNone/>
              <a:defRPr/>
            </a:pPr>
            <a:r>
              <a:rPr lang="en-US" altLang="en-US" sz="2400" dirty="0" smtClean="0">
                <a:solidFill>
                  <a:srgbClr val="FFCC00"/>
                </a:solidFill>
                <a:latin typeface="Arial Narrow" pitchFamily="34" charset="0"/>
              </a:rPr>
              <a:t>Excellent project. No changes or additions are required </a:t>
            </a:r>
          </a:p>
          <a:p>
            <a:pPr algn="ctr" eaLnBrk="1" hangingPunct="1">
              <a:lnSpc>
                <a:spcPct val="75000"/>
              </a:lnSpc>
              <a:spcBef>
                <a:spcPct val="0"/>
              </a:spcBef>
              <a:buFontTx/>
              <a:buNone/>
              <a:defRPr/>
            </a:pPr>
            <a:r>
              <a:rPr lang="en-US" altLang="en-US" sz="2400" dirty="0" smtClean="0">
                <a:solidFill>
                  <a:srgbClr val="FFCC00"/>
                </a:solidFill>
                <a:latin typeface="Arial Narrow" pitchFamily="34" charset="0"/>
              </a:rPr>
              <a:t>(although suggestions may be made)</a:t>
            </a:r>
          </a:p>
          <a:p>
            <a:pPr algn="ctr" eaLnBrk="1" hangingPunct="1">
              <a:lnSpc>
                <a:spcPct val="75000"/>
              </a:lnSpc>
              <a:spcBef>
                <a:spcPct val="0"/>
              </a:spcBef>
              <a:buFontTx/>
              <a:buNone/>
              <a:defRPr/>
            </a:pPr>
            <a:endParaRPr lang="en-US" altLang="en-US" sz="800" dirty="0" smtClean="0">
              <a:solidFill>
                <a:srgbClr val="FFCC00"/>
              </a:solidFill>
              <a:latin typeface="Arial Narrow" pitchFamily="34" charset="0"/>
            </a:endParaRPr>
          </a:p>
          <a:p>
            <a:pPr algn="ctr" eaLnBrk="1" hangingPunct="1">
              <a:lnSpc>
                <a:spcPct val="75000"/>
              </a:lnSpc>
              <a:spcBef>
                <a:spcPct val="0"/>
              </a:spcBef>
              <a:buFontTx/>
              <a:buNone/>
              <a:defRPr/>
            </a:pPr>
            <a:r>
              <a:rPr lang="en-US" altLang="en-US" b="1" dirty="0" smtClean="0">
                <a:solidFill>
                  <a:srgbClr val="66FF33"/>
                </a:solidFill>
                <a:effectLst>
                  <a:outerShdw blurRad="38100" dist="38100" dir="2700000" algn="tl">
                    <a:srgbClr val="000000"/>
                  </a:outerShdw>
                </a:effectLst>
              </a:rPr>
              <a:t>Minor Revision</a:t>
            </a:r>
          </a:p>
          <a:p>
            <a:pPr algn="ctr" eaLnBrk="1" hangingPunct="1">
              <a:lnSpc>
                <a:spcPct val="75000"/>
              </a:lnSpc>
              <a:spcBef>
                <a:spcPct val="0"/>
              </a:spcBef>
              <a:buFontTx/>
              <a:buNone/>
              <a:defRPr/>
            </a:pPr>
            <a:r>
              <a:rPr lang="en-US" altLang="en-US" sz="2400" dirty="0" smtClean="0">
                <a:solidFill>
                  <a:srgbClr val="FFCC00"/>
                </a:solidFill>
                <a:latin typeface="Arial Narrow" pitchFamily="34" charset="0"/>
              </a:rPr>
              <a:t>Approach sound. Project feasible.</a:t>
            </a:r>
          </a:p>
          <a:p>
            <a:pPr algn="ctr" eaLnBrk="1" hangingPunct="1">
              <a:lnSpc>
                <a:spcPct val="75000"/>
              </a:lnSpc>
              <a:spcBef>
                <a:spcPct val="0"/>
              </a:spcBef>
              <a:buFontTx/>
              <a:buNone/>
              <a:defRPr/>
            </a:pPr>
            <a:r>
              <a:rPr lang="en-US" altLang="en-US" sz="2400" dirty="0" smtClean="0">
                <a:solidFill>
                  <a:srgbClr val="FFCC00"/>
                </a:solidFill>
                <a:latin typeface="Arial Narrow" pitchFamily="34" charset="0"/>
              </a:rPr>
              <a:t>Some minor changes are required</a:t>
            </a:r>
          </a:p>
          <a:p>
            <a:pPr algn="ctr" eaLnBrk="1" hangingPunct="1">
              <a:lnSpc>
                <a:spcPct val="75000"/>
              </a:lnSpc>
              <a:spcBef>
                <a:spcPct val="0"/>
              </a:spcBef>
              <a:buFontTx/>
              <a:buNone/>
              <a:defRPr/>
            </a:pPr>
            <a:endParaRPr lang="en-US" altLang="en-US" sz="800" dirty="0" smtClean="0">
              <a:solidFill>
                <a:srgbClr val="FFCC00"/>
              </a:solidFill>
              <a:latin typeface="Arial Narrow" pitchFamily="34" charset="0"/>
            </a:endParaRPr>
          </a:p>
          <a:p>
            <a:pPr algn="ctr" eaLnBrk="1" hangingPunct="1">
              <a:lnSpc>
                <a:spcPct val="75000"/>
              </a:lnSpc>
              <a:spcBef>
                <a:spcPct val="0"/>
              </a:spcBef>
              <a:buFontTx/>
              <a:buNone/>
              <a:defRPr/>
            </a:pPr>
            <a:r>
              <a:rPr lang="en-US" altLang="en-US" b="1" dirty="0" smtClean="0">
                <a:solidFill>
                  <a:srgbClr val="66FF33"/>
                </a:solidFill>
                <a:effectLst>
                  <a:outerShdw blurRad="38100" dist="38100" dir="2700000" algn="tl">
                    <a:srgbClr val="000000"/>
                  </a:outerShdw>
                </a:effectLst>
              </a:rPr>
              <a:t>Moderate Revision</a:t>
            </a:r>
          </a:p>
          <a:p>
            <a:pPr algn="ctr" eaLnBrk="1" hangingPunct="1">
              <a:lnSpc>
                <a:spcPct val="75000"/>
              </a:lnSpc>
              <a:spcBef>
                <a:spcPct val="0"/>
              </a:spcBef>
              <a:buFontTx/>
              <a:buNone/>
              <a:defRPr/>
            </a:pPr>
            <a:r>
              <a:rPr lang="en-US" altLang="en-US" sz="2400" dirty="0" smtClean="0">
                <a:solidFill>
                  <a:srgbClr val="FFCC66"/>
                </a:solidFill>
                <a:latin typeface="Arial Narrow" pitchFamily="34" charset="0"/>
              </a:rPr>
              <a:t>Some change to an approach needed </a:t>
            </a:r>
          </a:p>
          <a:p>
            <a:pPr algn="ctr" eaLnBrk="1" hangingPunct="1">
              <a:lnSpc>
                <a:spcPct val="75000"/>
              </a:lnSpc>
              <a:spcBef>
                <a:spcPct val="0"/>
              </a:spcBef>
              <a:buFontTx/>
              <a:buNone/>
              <a:defRPr/>
            </a:pPr>
            <a:r>
              <a:rPr lang="en-US" altLang="en-US" sz="2400" dirty="0" smtClean="0">
                <a:solidFill>
                  <a:srgbClr val="FFCC66"/>
                </a:solidFill>
                <a:latin typeface="Arial Narrow" pitchFamily="34" charset="0"/>
              </a:rPr>
              <a:t>but project is feasible.</a:t>
            </a:r>
          </a:p>
          <a:p>
            <a:pPr algn="ctr" eaLnBrk="1" hangingPunct="1">
              <a:lnSpc>
                <a:spcPct val="75000"/>
              </a:lnSpc>
              <a:spcBef>
                <a:spcPct val="0"/>
              </a:spcBef>
              <a:buFontTx/>
              <a:buNone/>
              <a:defRPr/>
            </a:pPr>
            <a:endParaRPr lang="en-US" altLang="en-US" sz="800" dirty="0" smtClean="0">
              <a:solidFill>
                <a:srgbClr val="FFCC66"/>
              </a:solidFill>
              <a:latin typeface="Arial Narrow" pitchFamily="34" charset="0"/>
            </a:endParaRPr>
          </a:p>
          <a:p>
            <a:pPr algn="ctr" eaLnBrk="1" hangingPunct="1">
              <a:lnSpc>
                <a:spcPct val="75000"/>
              </a:lnSpc>
              <a:spcBef>
                <a:spcPct val="0"/>
              </a:spcBef>
              <a:buFontTx/>
              <a:buNone/>
              <a:defRPr/>
            </a:pPr>
            <a:r>
              <a:rPr lang="en-US" altLang="en-US" b="1" dirty="0" smtClean="0">
                <a:solidFill>
                  <a:srgbClr val="FF6600"/>
                </a:solidFill>
                <a:effectLst>
                  <a:outerShdw blurRad="38100" dist="38100" dir="2700000" algn="tl">
                    <a:srgbClr val="000000"/>
                  </a:outerShdw>
                </a:effectLst>
              </a:rPr>
              <a:t>Major Revision</a:t>
            </a:r>
          </a:p>
          <a:p>
            <a:pPr algn="ctr" eaLnBrk="1" hangingPunct="1">
              <a:lnSpc>
                <a:spcPct val="75000"/>
              </a:lnSpc>
              <a:spcBef>
                <a:spcPct val="0"/>
              </a:spcBef>
              <a:buFontTx/>
              <a:buNone/>
              <a:defRPr/>
            </a:pPr>
            <a:r>
              <a:rPr lang="en-US" altLang="en-US" sz="2400" dirty="0" smtClean="0">
                <a:solidFill>
                  <a:srgbClr val="CC3300"/>
                </a:solidFill>
                <a:latin typeface="Arial Narrow" pitchFamily="34" charset="0"/>
              </a:rPr>
              <a:t>Sound and feasible IF significantly revised. Major gaps in plan or information provided. Revised plan must be reviewed again before acceptance.</a:t>
            </a:r>
          </a:p>
          <a:p>
            <a:pPr algn="ctr" eaLnBrk="1" hangingPunct="1">
              <a:lnSpc>
                <a:spcPct val="75000"/>
              </a:lnSpc>
              <a:spcBef>
                <a:spcPct val="0"/>
              </a:spcBef>
              <a:buFontTx/>
              <a:buNone/>
              <a:defRPr/>
            </a:pPr>
            <a:endParaRPr lang="en-US" altLang="en-US" sz="800" dirty="0" smtClean="0">
              <a:solidFill>
                <a:srgbClr val="CC3300"/>
              </a:solidFill>
              <a:latin typeface="Arial Narrow" pitchFamily="34" charset="0"/>
            </a:endParaRPr>
          </a:p>
          <a:p>
            <a:pPr algn="ctr" eaLnBrk="1" hangingPunct="1">
              <a:lnSpc>
                <a:spcPct val="75000"/>
              </a:lnSpc>
              <a:spcBef>
                <a:spcPct val="0"/>
              </a:spcBef>
              <a:buFontTx/>
              <a:buNone/>
              <a:defRPr/>
            </a:pPr>
            <a:r>
              <a:rPr lang="en-US" altLang="en-US" b="1" dirty="0" smtClean="0">
                <a:solidFill>
                  <a:srgbClr val="FF6600"/>
                </a:solidFill>
                <a:effectLst>
                  <a:outerShdw blurRad="38100" dist="38100" dir="2700000" algn="tl">
                    <a:srgbClr val="000000"/>
                  </a:outerShdw>
                </a:effectLst>
              </a:rPr>
              <a:t>Not Feasible</a:t>
            </a:r>
          </a:p>
          <a:p>
            <a:pPr algn="ctr" eaLnBrk="1" hangingPunct="1">
              <a:lnSpc>
                <a:spcPct val="75000"/>
              </a:lnSpc>
              <a:spcBef>
                <a:spcPct val="0"/>
              </a:spcBef>
              <a:buFontTx/>
              <a:buNone/>
              <a:defRPr/>
            </a:pPr>
            <a:r>
              <a:rPr lang="en-US" altLang="en-US" sz="2400" dirty="0" smtClean="0">
                <a:solidFill>
                  <a:srgbClr val="CC3300"/>
                </a:solidFill>
                <a:latin typeface="Arial Narrow" pitchFamily="34" charset="0"/>
              </a:rPr>
              <a:t>Major flaws, omissions, or deficiencies in resources make this unfeasible or not possible to assess. Project revised and reviewed again or terminated.</a:t>
            </a:r>
          </a:p>
          <a:p>
            <a:pPr algn="ctr" eaLnBrk="1" hangingPunct="1">
              <a:lnSpc>
                <a:spcPct val="90000"/>
              </a:lnSpc>
              <a:buFontTx/>
              <a:buNone/>
              <a:defRPr/>
            </a:pPr>
            <a:endParaRPr lang="en-US" sz="2400" dirty="0" smtClean="0">
              <a:solidFill>
                <a:srgbClr val="CC33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dissolve">
                                      <p:cBhvr>
                                        <p:cTn id="11" dur="500"/>
                                        <p:tgtEl>
                                          <p:spTgt spid="26627">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26627">
                                            <p:txEl>
                                              <p:pRg st="2" end="2"/>
                                            </p:txEl>
                                          </p:spTgt>
                                        </p:tgtEl>
                                        <p:attrNameLst>
                                          <p:attrName>style.visibility</p:attrName>
                                        </p:attrNameLst>
                                      </p:cBhvr>
                                      <p:to>
                                        <p:strVal val="visible"/>
                                      </p:to>
                                    </p:set>
                                    <p:animEffect transition="in" filter="dissolve">
                                      <p:cBhvr>
                                        <p:cTn id="14" dur="500"/>
                                        <p:tgtEl>
                                          <p:spTgt spid="26627">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17" dur="500"/>
                                        <p:tgtEl>
                                          <p:spTgt spid="26627">
                                            <p:txEl>
                                              <p:pRg st="4" end="4"/>
                                            </p:txEl>
                                          </p:spTgt>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animEffect transition="in" filter="dissolve">
                                      <p:cBhvr>
                                        <p:cTn id="21" dur="500"/>
                                        <p:tgtEl>
                                          <p:spTgt spid="26627">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6627">
                                            <p:txEl>
                                              <p:pRg st="6" end="6"/>
                                            </p:txEl>
                                          </p:spTgt>
                                        </p:tgtEl>
                                        <p:attrNameLst>
                                          <p:attrName>style.visibility</p:attrName>
                                        </p:attrNameLst>
                                      </p:cBhvr>
                                      <p:to>
                                        <p:strVal val="visible"/>
                                      </p:to>
                                    </p:set>
                                    <p:animEffect transition="in" filter="dissolve">
                                      <p:cBhvr>
                                        <p:cTn id="24" dur="500"/>
                                        <p:tgtEl>
                                          <p:spTgt spid="26627">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6627">
                                            <p:txEl>
                                              <p:pRg st="8" end="8"/>
                                            </p:txEl>
                                          </p:spTgt>
                                        </p:tgtEl>
                                        <p:attrNameLst>
                                          <p:attrName>style.visibility</p:attrName>
                                        </p:attrNameLst>
                                      </p:cBhvr>
                                      <p:to>
                                        <p:strVal val="visible"/>
                                      </p:to>
                                    </p:set>
                                    <p:animEffect transition="in" filter="blinds(horizontal)">
                                      <p:cBhvr>
                                        <p:cTn id="27" dur="500"/>
                                        <p:tgtEl>
                                          <p:spTgt spid="26627">
                                            <p:txEl>
                                              <p:pRg st="8" end="8"/>
                                            </p:txEl>
                                          </p:spTgt>
                                        </p:tgtEl>
                                      </p:cBhvr>
                                    </p:animEffect>
                                  </p:childTnLst>
                                </p:cTn>
                              </p:par>
                            </p:childTnLst>
                          </p:cTn>
                        </p:par>
                        <p:par>
                          <p:cTn id="28" fill="hold">
                            <p:stCondLst>
                              <p:cond delay="1500"/>
                            </p:stCondLst>
                            <p:childTnLst>
                              <p:par>
                                <p:cTn id="29" presetID="9" presetClass="entr" presetSubtype="0" fill="hold" nodeType="afterEffect">
                                  <p:stCondLst>
                                    <p:cond delay="0"/>
                                  </p:stCondLst>
                                  <p:childTnLst>
                                    <p:set>
                                      <p:cBhvr>
                                        <p:cTn id="30" dur="1" fill="hold">
                                          <p:stCondLst>
                                            <p:cond delay="0"/>
                                          </p:stCondLst>
                                        </p:cTn>
                                        <p:tgtEl>
                                          <p:spTgt spid="26627">
                                            <p:txEl>
                                              <p:pRg st="9" end="9"/>
                                            </p:txEl>
                                          </p:spTgt>
                                        </p:tgtEl>
                                        <p:attrNameLst>
                                          <p:attrName>style.visibility</p:attrName>
                                        </p:attrNameLst>
                                      </p:cBhvr>
                                      <p:to>
                                        <p:strVal val="visible"/>
                                      </p:to>
                                    </p:set>
                                    <p:animEffect transition="in" filter="dissolve">
                                      <p:cBhvr>
                                        <p:cTn id="31" dur="500"/>
                                        <p:tgtEl>
                                          <p:spTgt spid="26627">
                                            <p:txEl>
                                              <p:pRg st="9" end="9"/>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6627">
                                            <p:txEl>
                                              <p:pRg st="10" end="10"/>
                                            </p:txEl>
                                          </p:spTgt>
                                        </p:tgtEl>
                                        <p:attrNameLst>
                                          <p:attrName>style.visibility</p:attrName>
                                        </p:attrNameLst>
                                      </p:cBhvr>
                                      <p:to>
                                        <p:strVal val="visible"/>
                                      </p:to>
                                    </p:set>
                                    <p:animEffect transition="in" filter="dissolve">
                                      <p:cBhvr>
                                        <p:cTn id="34" dur="500"/>
                                        <p:tgtEl>
                                          <p:spTgt spid="26627">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6627">
                                            <p:txEl>
                                              <p:pRg st="12" end="12"/>
                                            </p:txEl>
                                          </p:spTgt>
                                        </p:tgtEl>
                                        <p:attrNameLst>
                                          <p:attrName>style.visibility</p:attrName>
                                        </p:attrNameLst>
                                      </p:cBhvr>
                                      <p:to>
                                        <p:strVal val="visible"/>
                                      </p:to>
                                    </p:set>
                                    <p:animEffect transition="in" filter="blinds(horizontal)">
                                      <p:cBhvr>
                                        <p:cTn id="37" dur="500"/>
                                        <p:tgtEl>
                                          <p:spTgt spid="26627">
                                            <p:txEl>
                                              <p:pRg st="12" end="12"/>
                                            </p:txEl>
                                          </p:spTgt>
                                        </p:tgtEl>
                                      </p:cBhvr>
                                    </p:animEffect>
                                  </p:childTnLst>
                                </p:cTn>
                              </p:par>
                            </p:childTnLst>
                          </p:cTn>
                        </p:par>
                        <p:par>
                          <p:cTn id="38" fill="hold">
                            <p:stCondLst>
                              <p:cond delay="2000"/>
                            </p:stCondLst>
                            <p:childTnLst>
                              <p:par>
                                <p:cTn id="39" presetID="9" presetClass="entr" presetSubtype="0" fill="hold" nodeType="afterEffect">
                                  <p:stCondLst>
                                    <p:cond delay="0"/>
                                  </p:stCondLst>
                                  <p:childTnLst>
                                    <p:set>
                                      <p:cBhvr>
                                        <p:cTn id="40" dur="1" fill="hold">
                                          <p:stCondLst>
                                            <p:cond delay="0"/>
                                          </p:stCondLst>
                                        </p:cTn>
                                        <p:tgtEl>
                                          <p:spTgt spid="26627">
                                            <p:txEl>
                                              <p:pRg st="13" end="13"/>
                                            </p:txEl>
                                          </p:spTgt>
                                        </p:tgtEl>
                                        <p:attrNameLst>
                                          <p:attrName>style.visibility</p:attrName>
                                        </p:attrNameLst>
                                      </p:cBhvr>
                                      <p:to>
                                        <p:strVal val="visible"/>
                                      </p:to>
                                    </p:set>
                                    <p:animEffect transition="in" filter="dissolve">
                                      <p:cBhvr>
                                        <p:cTn id="41" dur="500"/>
                                        <p:tgtEl>
                                          <p:spTgt spid="26627">
                                            <p:txEl>
                                              <p:pRg st="13" end="1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6627">
                                            <p:txEl>
                                              <p:pRg st="15" end="15"/>
                                            </p:txEl>
                                          </p:spTgt>
                                        </p:tgtEl>
                                        <p:attrNameLst>
                                          <p:attrName>style.visibility</p:attrName>
                                        </p:attrNameLst>
                                      </p:cBhvr>
                                      <p:to>
                                        <p:strVal val="visible"/>
                                      </p:to>
                                    </p:set>
                                    <p:animEffect transition="in" filter="blinds(horizontal)">
                                      <p:cBhvr>
                                        <p:cTn id="44" dur="500"/>
                                        <p:tgtEl>
                                          <p:spTgt spid="26627">
                                            <p:txEl>
                                              <p:pRg st="15" end="15"/>
                                            </p:txEl>
                                          </p:spTgt>
                                        </p:tgtEl>
                                      </p:cBhvr>
                                    </p:animEffect>
                                  </p:childTnLst>
                                </p:cTn>
                              </p:par>
                            </p:childTnLst>
                          </p:cTn>
                        </p:par>
                        <p:par>
                          <p:cTn id="45" fill="hold">
                            <p:stCondLst>
                              <p:cond delay="2500"/>
                            </p:stCondLst>
                            <p:childTnLst>
                              <p:par>
                                <p:cTn id="46" presetID="9" presetClass="entr" presetSubtype="0" fill="hold" nodeType="afterEffect">
                                  <p:stCondLst>
                                    <p:cond delay="0"/>
                                  </p:stCondLst>
                                  <p:childTnLst>
                                    <p:set>
                                      <p:cBhvr>
                                        <p:cTn id="47" dur="1" fill="hold">
                                          <p:stCondLst>
                                            <p:cond delay="0"/>
                                          </p:stCondLst>
                                        </p:cTn>
                                        <p:tgtEl>
                                          <p:spTgt spid="26627">
                                            <p:txEl>
                                              <p:pRg st="16" end="16"/>
                                            </p:txEl>
                                          </p:spTgt>
                                        </p:tgtEl>
                                        <p:attrNameLst>
                                          <p:attrName>style.visibility</p:attrName>
                                        </p:attrNameLst>
                                      </p:cBhvr>
                                      <p:to>
                                        <p:strVal val="visible"/>
                                      </p:to>
                                    </p:set>
                                    <p:animEffect transition="in" filter="dissolve">
                                      <p:cBhvr>
                                        <p:cTn id="48" dur="500"/>
                                        <p:tgtEl>
                                          <p:spTgt spid="2662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92162"/>
          </a:xfrm>
        </p:spPr>
        <p:txBody>
          <a:bodyPr/>
          <a:lstStyle/>
          <a:p>
            <a:pPr eaLnBrk="1" hangingPunct="1"/>
            <a:r>
              <a:rPr lang="en-US" sz="4000" b="1" smtClean="0">
                <a:solidFill>
                  <a:srgbClr val="FFFF00"/>
                </a:solidFill>
              </a:rPr>
              <a:t>What Happens After Review?</a:t>
            </a:r>
            <a:br>
              <a:rPr lang="en-US" sz="4000" b="1" smtClean="0">
                <a:solidFill>
                  <a:srgbClr val="FFFF00"/>
                </a:solidFill>
              </a:rPr>
            </a:br>
            <a:r>
              <a:rPr lang="en-US" sz="2800" b="1" smtClean="0">
                <a:solidFill>
                  <a:srgbClr val="FFFF00"/>
                </a:solidFill>
              </a:rPr>
              <a:t>(Researcher)</a:t>
            </a:r>
          </a:p>
        </p:txBody>
      </p:sp>
      <p:sp>
        <p:nvSpPr>
          <p:cNvPr id="22531" name="Text Box 3"/>
          <p:cNvSpPr txBox="1">
            <a:spLocks noChangeArrowheads="1"/>
          </p:cNvSpPr>
          <p:nvPr/>
        </p:nvSpPr>
        <p:spPr bwMode="auto">
          <a:xfrm>
            <a:off x="533400" y="1524000"/>
            <a:ext cx="8229600" cy="366713"/>
          </a:xfrm>
          <a:prstGeom prst="rect">
            <a:avLst/>
          </a:prstGeom>
          <a:noFill/>
          <a:ln w="9525" algn="ctr">
            <a:noFill/>
            <a:miter lim="800000"/>
            <a:headEnd/>
            <a:tailEnd/>
          </a:ln>
        </p:spPr>
        <p:txBody>
          <a:bodyPr>
            <a:spAutoFit/>
          </a:bodyPr>
          <a:lstStyle/>
          <a:p>
            <a:pPr algn="ctr">
              <a:spcBef>
                <a:spcPct val="50000"/>
              </a:spcBef>
            </a:pPr>
            <a:endParaRPr lang="en-US"/>
          </a:p>
        </p:txBody>
      </p:sp>
      <p:sp>
        <p:nvSpPr>
          <p:cNvPr id="108548" name="Text Box 4"/>
          <p:cNvSpPr txBox="1">
            <a:spLocks noChangeArrowheads="1"/>
          </p:cNvSpPr>
          <p:nvPr/>
        </p:nvSpPr>
        <p:spPr bwMode="auto">
          <a:xfrm>
            <a:off x="304800" y="1285875"/>
            <a:ext cx="8610600" cy="5397500"/>
          </a:xfrm>
          <a:prstGeom prst="rect">
            <a:avLst/>
          </a:prstGeom>
          <a:noFill/>
          <a:ln w="9525" algn="ctr">
            <a:noFill/>
            <a:miter lim="800000"/>
            <a:headEnd/>
            <a:tailEnd/>
          </a:ln>
        </p:spPr>
        <p:txBody>
          <a:bodyPr>
            <a:spAutoFit/>
          </a:bodyPr>
          <a:lstStyle/>
          <a:p>
            <a:pPr>
              <a:spcBef>
                <a:spcPct val="50000"/>
              </a:spcBef>
            </a:pPr>
            <a:r>
              <a:rPr lang="en-US" sz="2800" b="1">
                <a:solidFill>
                  <a:srgbClr val="2AA82A"/>
                </a:solidFill>
                <a:latin typeface="Arial Narrow" pitchFamily="34" charset="0"/>
              </a:rPr>
              <a:t>  </a:t>
            </a:r>
            <a:r>
              <a:rPr lang="en-US" sz="3600" b="1">
                <a:solidFill>
                  <a:srgbClr val="2AA82A"/>
                </a:solidFill>
                <a:latin typeface="Arial Narrow" pitchFamily="34" charset="0"/>
              </a:rPr>
              <a:t>No, Minor or Moderate</a:t>
            </a:r>
            <a:r>
              <a:rPr lang="en-US" sz="3600" b="1">
                <a:solidFill>
                  <a:srgbClr val="FFCC00"/>
                </a:solidFill>
                <a:latin typeface="Arial Narrow" pitchFamily="34" charset="0"/>
              </a:rPr>
              <a:t> </a:t>
            </a:r>
            <a:r>
              <a:rPr lang="en-US" sz="3600" b="1">
                <a:solidFill>
                  <a:srgbClr val="2AA82A"/>
                </a:solidFill>
                <a:latin typeface="Arial Narrow" pitchFamily="34" charset="0"/>
              </a:rPr>
              <a:t>Revision</a:t>
            </a:r>
          </a:p>
          <a:p>
            <a:pPr lvl="1">
              <a:lnSpc>
                <a:spcPct val="80000"/>
              </a:lnSpc>
            </a:pPr>
            <a:r>
              <a:rPr lang="en-US" sz="2800">
                <a:solidFill>
                  <a:srgbClr val="FFCC00"/>
                </a:solidFill>
                <a:latin typeface="Arial Narrow" pitchFamily="34" charset="0"/>
              </a:rPr>
              <a:t>-Lead Scientist responds to comments. </a:t>
            </a:r>
          </a:p>
          <a:p>
            <a:pPr lvl="1">
              <a:lnSpc>
                <a:spcPct val="80000"/>
              </a:lnSpc>
            </a:pPr>
            <a:r>
              <a:rPr lang="en-US" sz="2800">
                <a:solidFill>
                  <a:srgbClr val="FFCC00"/>
                </a:solidFill>
                <a:latin typeface="Arial Narrow" pitchFamily="34" charset="0"/>
              </a:rPr>
              <a:t>-Officer certifies compliance with recommendations</a:t>
            </a:r>
          </a:p>
          <a:p>
            <a:pPr lvl="1">
              <a:lnSpc>
                <a:spcPct val="80000"/>
              </a:lnSpc>
            </a:pPr>
            <a:r>
              <a:rPr lang="en-US" sz="2800">
                <a:solidFill>
                  <a:srgbClr val="FFCC00"/>
                </a:solidFill>
                <a:latin typeface="Arial Narrow" pitchFamily="34" charset="0"/>
              </a:rPr>
              <a:t>…much like a journal editor. </a:t>
            </a:r>
          </a:p>
          <a:p>
            <a:pPr lvl="1">
              <a:lnSpc>
                <a:spcPct val="80000"/>
              </a:lnSpc>
            </a:pPr>
            <a:r>
              <a:rPr lang="en-US" sz="2800" i="1">
                <a:solidFill>
                  <a:srgbClr val="FFCC00"/>
                </a:solidFill>
                <a:latin typeface="Arial Narrow" pitchFamily="34" charset="0"/>
              </a:rPr>
              <a:t>Plans are not certified until review comments are fully addressed.</a:t>
            </a:r>
          </a:p>
          <a:p>
            <a:pPr>
              <a:lnSpc>
                <a:spcPct val="80000"/>
              </a:lnSpc>
              <a:spcBef>
                <a:spcPct val="40000"/>
              </a:spcBef>
            </a:pPr>
            <a:r>
              <a:rPr lang="en-US" sz="2800" b="1">
                <a:solidFill>
                  <a:srgbClr val="FF3300"/>
                </a:solidFill>
                <a:latin typeface="Arial Narrow" pitchFamily="34" charset="0"/>
              </a:rPr>
              <a:t>  </a:t>
            </a:r>
            <a:r>
              <a:rPr lang="en-US" sz="3600" b="1">
                <a:solidFill>
                  <a:srgbClr val="FF3300"/>
                </a:solidFill>
                <a:latin typeface="Arial Narrow" pitchFamily="34" charset="0"/>
              </a:rPr>
              <a:t>Major Revision or Not Feasible</a:t>
            </a:r>
            <a:r>
              <a:rPr lang="en-US" sz="3600">
                <a:solidFill>
                  <a:srgbClr val="FF3300"/>
                </a:solidFill>
                <a:latin typeface="Arial Narrow" pitchFamily="34" charset="0"/>
              </a:rPr>
              <a:t> </a:t>
            </a:r>
          </a:p>
          <a:p>
            <a:pPr lvl="1">
              <a:lnSpc>
                <a:spcPct val="80000"/>
              </a:lnSpc>
            </a:pPr>
            <a:r>
              <a:rPr lang="en-US" sz="2800">
                <a:solidFill>
                  <a:srgbClr val="FFCC00"/>
                </a:solidFill>
                <a:latin typeface="Arial Narrow" pitchFamily="34" charset="0"/>
              </a:rPr>
              <a:t>-Lead Scientist revises and responds to comments. </a:t>
            </a:r>
          </a:p>
          <a:p>
            <a:pPr lvl="1">
              <a:lnSpc>
                <a:spcPct val="80000"/>
              </a:lnSpc>
            </a:pPr>
            <a:r>
              <a:rPr lang="en-US" sz="2800">
                <a:solidFill>
                  <a:srgbClr val="FFCC00"/>
                </a:solidFill>
                <a:latin typeface="Arial Narrow" pitchFamily="34" charset="0"/>
              </a:rPr>
              <a:t>-Examined  by panel at Web-based meeting (Re-Review).</a:t>
            </a:r>
          </a:p>
          <a:p>
            <a:pPr lvl="1">
              <a:lnSpc>
                <a:spcPct val="80000"/>
              </a:lnSpc>
            </a:pPr>
            <a:r>
              <a:rPr lang="en-US" sz="2800">
                <a:solidFill>
                  <a:srgbClr val="FFCC00"/>
                </a:solidFill>
                <a:latin typeface="Arial Narrow" pitchFamily="34" charset="0"/>
              </a:rPr>
              <a:t>-Plan receives a new Action Class Score.</a:t>
            </a:r>
          </a:p>
          <a:p>
            <a:pPr>
              <a:lnSpc>
                <a:spcPct val="80000"/>
              </a:lnSpc>
            </a:pPr>
            <a:endParaRPr lang="en-US" sz="1000">
              <a:solidFill>
                <a:srgbClr val="FFCC00"/>
              </a:solidFill>
              <a:latin typeface="Arial Narrow" pitchFamily="34" charset="0"/>
            </a:endParaRPr>
          </a:p>
          <a:p>
            <a:pPr algn="ctr">
              <a:lnSpc>
                <a:spcPct val="75000"/>
              </a:lnSpc>
              <a:spcBef>
                <a:spcPct val="10000"/>
              </a:spcBef>
            </a:pPr>
            <a:endParaRPr lang="en-US" sz="2400" b="1">
              <a:solidFill>
                <a:srgbClr val="FF9933"/>
              </a:solidFill>
              <a:latin typeface="Arial Narrow" pitchFamily="34" charset="0"/>
            </a:endParaRPr>
          </a:p>
          <a:p>
            <a:pPr algn="ctr">
              <a:lnSpc>
                <a:spcPct val="75000"/>
              </a:lnSpc>
              <a:spcBef>
                <a:spcPct val="10000"/>
              </a:spcBef>
            </a:pPr>
            <a:r>
              <a:rPr lang="en-US" sz="2400" b="1">
                <a:solidFill>
                  <a:srgbClr val="FF9933"/>
                </a:solidFill>
                <a:latin typeface="Arial Narrow" pitchFamily="34" charset="0"/>
              </a:rPr>
              <a:t>Plans receiving Major or Not Feasible </a:t>
            </a:r>
          </a:p>
          <a:p>
            <a:pPr algn="ctr">
              <a:lnSpc>
                <a:spcPct val="75000"/>
              </a:lnSpc>
              <a:spcBef>
                <a:spcPct val="10000"/>
              </a:spcBef>
            </a:pPr>
            <a:r>
              <a:rPr lang="en-US" sz="2400" b="1">
                <a:solidFill>
                  <a:srgbClr val="FF9933"/>
                </a:solidFill>
                <a:latin typeface="Arial Narrow" pitchFamily="34" charset="0"/>
              </a:rPr>
              <a:t>scores at Re-Review </a:t>
            </a:r>
          </a:p>
          <a:p>
            <a:pPr algn="ctr">
              <a:lnSpc>
                <a:spcPct val="75000"/>
              </a:lnSpc>
              <a:spcBef>
                <a:spcPct val="10000"/>
              </a:spcBef>
            </a:pPr>
            <a:r>
              <a:rPr lang="en-US" sz="2400" b="1">
                <a:solidFill>
                  <a:srgbClr val="FF9933"/>
                </a:solidFill>
                <a:latin typeface="Arial Narrow" pitchFamily="34" charset="0"/>
              </a:rPr>
              <a:t>are deemed to have </a:t>
            </a:r>
            <a:r>
              <a:rPr lang="en-US" sz="2400" b="1">
                <a:solidFill>
                  <a:srgbClr val="CC0000"/>
                </a:solidFill>
                <a:latin typeface="Arial Narrow" pitchFamily="34" charset="0"/>
              </a:rPr>
              <a:t>failed</a:t>
            </a:r>
            <a:r>
              <a:rPr lang="en-US" sz="2400" b="1">
                <a:solidFill>
                  <a:srgbClr val="FF9933"/>
                </a:solidFill>
                <a:latin typeface="Arial Narrow" pitchFamily="34" charset="0"/>
              </a:rPr>
              <a:t>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54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54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5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4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54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54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8548">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8548">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5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oGUS Review Sampleb.jpg"/>
          <p:cNvPicPr>
            <a:picLocks noChangeAspect="1"/>
          </p:cNvPicPr>
          <p:nvPr/>
        </p:nvPicPr>
        <p:blipFill>
          <a:blip r:embed="rId2" cstate="print"/>
          <a:stretch>
            <a:fillRect/>
          </a:stretch>
        </p:blipFill>
        <p:spPr>
          <a:xfrm>
            <a:off x="1371600" y="-228600"/>
            <a:ext cx="6096000" cy="7239000"/>
          </a:xfrm>
          <a:prstGeom prst="rect">
            <a:avLst/>
          </a:prstGeom>
        </p:spPr>
      </p:pic>
      <p:sp>
        <p:nvSpPr>
          <p:cNvPr id="3" name="Rectangle 2"/>
          <p:cNvSpPr/>
          <p:nvPr/>
        </p:nvSpPr>
        <p:spPr bwMode="auto">
          <a:xfrm>
            <a:off x="4800600" y="5181600"/>
            <a:ext cx="381000" cy="76200"/>
          </a:xfrm>
          <a:prstGeom prst="rect">
            <a:avLst/>
          </a:prstGeom>
          <a:solidFill>
            <a:srgbClr val="FF0000">
              <a:alpha val="20000"/>
            </a:srgb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2895600" y="5181600"/>
            <a:ext cx="533400" cy="76200"/>
          </a:xfrm>
          <a:prstGeom prst="rect">
            <a:avLst/>
          </a:prstGeom>
          <a:solidFill>
            <a:srgbClr val="FF0000">
              <a:alpha val="20000"/>
            </a:srgb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2286000" y="5486400"/>
            <a:ext cx="381000" cy="76200"/>
          </a:xfrm>
          <a:prstGeom prst="rect">
            <a:avLst/>
          </a:prstGeom>
          <a:solidFill>
            <a:srgbClr val="FF0000">
              <a:alpha val="20000"/>
            </a:srgb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019800" y="5486400"/>
            <a:ext cx="533400" cy="76200"/>
          </a:xfrm>
          <a:prstGeom prst="rect">
            <a:avLst/>
          </a:prstGeom>
          <a:solidFill>
            <a:srgbClr val="FF0000">
              <a:alpha val="20000"/>
            </a:srgb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4191000" y="6096000"/>
            <a:ext cx="381000" cy="152400"/>
          </a:xfrm>
          <a:prstGeom prst="rect">
            <a:avLst/>
          </a:prstGeom>
          <a:solidFill>
            <a:srgbClr val="FF0000">
              <a:alpha val="20000"/>
            </a:srgb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981200" y="6096000"/>
            <a:ext cx="304800" cy="152400"/>
          </a:xfrm>
          <a:prstGeom prst="rect">
            <a:avLst/>
          </a:prstGeom>
          <a:solidFill>
            <a:srgbClr val="FF0000">
              <a:alpha val="20000"/>
            </a:srgb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7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0.7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ppt_w*0.70"/>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animEffect transition="in" filter="fade">
                                      <p:cBhvr>
                                        <p:cTn id="24" dur="500"/>
                                        <p:tgtEl>
                                          <p:spTgt spid="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0.7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92162"/>
          </a:xfrm>
        </p:spPr>
        <p:txBody>
          <a:bodyPr/>
          <a:lstStyle/>
          <a:p>
            <a:pPr eaLnBrk="1" hangingPunct="1"/>
            <a:r>
              <a:rPr lang="en-US" sz="4000" b="1" dirty="0" smtClean="0">
                <a:solidFill>
                  <a:srgbClr val="FFFF00"/>
                </a:solidFill>
              </a:rPr>
              <a:t>After Review</a:t>
            </a:r>
            <a:br>
              <a:rPr lang="en-US" sz="4000" b="1" dirty="0" smtClean="0">
                <a:solidFill>
                  <a:srgbClr val="FFFF00"/>
                </a:solidFill>
              </a:rPr>
            </a:br>
            <a:r>
              <a:rPr lang="en-US" sz="2800" b="1" dirty="0" smtClean="0">
                <a:solidFill>
                  <a:srgbClr val="FFFF00"/>
                </a:solidFill>
              </a:rPr>
              <a:t>(Chair)</a:t>
            </a:r>
            <a:endParaRPr lang="en-US" sz="4000" b="1" dirty="0" smtClean="0">
              <a:solidFill>
                <a:srgbClr val="FFFF00"/>
              </a:solidFill>
            </a:endParaRPr>
          </a:p>
        </p:txBody>
      </p:sp>
      <p:sp>
        <p:nvSpPr>
          <p:cNvPr id="29699" name="Text Box 3"/>
          <p:cNvSpPr txBox="1">
            <a:spLocks noChangeArrowheads="1"/>
          </p:cNvSpPr>
          <p:nvPr/>
        </p:nvSpPr>
        <p:spPr bwMode="auto">
          <a:xfrm>
            <a:off x="533400" y="1524000"/>
            <a:ext cx="8229600" cy="366713"/>
          </a:xfrm>
          <a:prstGeom prst="rect">
            <a:avLst/>
          </a:prstGeom>
          <a:noFill/>
          <a:ln w="9525" algn="ctr">
            <a:noFill/>
            <a:miter lim="800000"/>
            <a:headEnd/>
            <a:tailEnd/>
          </a:ln>
        </p:spPr>
        <p:txBody>
          <a:bodyPr>
            <a:spAutoFit/>
          </a:bodyPr>
          <a:lstStyle/>
          <a:p>
            <a:pPr algn="ctr">
              <a:spcBef>
                <a:spcPct val="50000"/>
              </a:spcBef>
            </a:pPr>
            <a:endParaRPr lang="en-US"/>
          </a:p>
        </p:txBody>
      </p:sp>
      <p:sp>
        <p:nvSpPr>
          <p:cNvPr id="29700" name="Text Box 4"/>
          <p:cNvSpPr txBox="1">
            <a:spLocks noChangeArrowheads="1"/>
          </p:cNvSpPr>
          <p:nvPr/>
        </p:nvSpPr>
        <p:spPr bwMode="auto">
          <a:xfrm>
            <a:off x="1143000" y="1981200"/>
            <a:ext cx="6781800" cy="1077218"/>
          </a:xfrm>
          <a:prstGeom prst="rect">
            <a:avLst/>
          </a:prstGeom>
          <a:noFill/>
          <a:ln w="9525" algn="ctr">
            <a:noFill/>
            <a:miter lim="800000"/>
            <a:headEnd/>
            <a:tailEnd/>
          </a:ln>
        </p:spPr>
        <p:txBody>
          <a:bodyPr>
            <a:spAutoFit/>
          </a:bodyPr>
          <a:lstStyle/>
          <a:p>
            <a:pPr>
              <a:spcBef>
                <a:spcPct val="80000"/>
              </a:spcBef>
            </a:pPr>
            <a:r>
              <a:rPr lang="en-US" sz="2800" dirty="0" smtClean="0">
                <a:solidFill>
                  <a:srgbClr val="FFFF00"/>
                </a:solidFill>
              </a:rPr>
              <a:t>Chair’s </a:t>
            </a:r>
            <a:r>
              <a:rPr lang="en-US" sz="2800" dirty="0">
                <a:solidFill>
                  <a:srgbClr val="FFFF00"/>
                </a:solidFill>
              </a:rPr>
              <a:t>written summary of discussions     </a:t>
            </a:r>
            <a:r>
              <a:rPr lang="en-US" dirty="0">
                <a:solidFill>
                  <a:srgbClr val="FF6600"/>
                </a:solidFill>
              </a:rPr>
              <a:t>Reviewers are not named, general issues, no specific plan discussion</a:t>
            </a:r>
            <a:r>
              <a:rPr lang="en-US" dirty="0" smtClean="0">
                <a:solidFill>
                  <a:srgbClr val="FF6600"/>
                </a:solidFill>
              </a:rPr>
              <a:t>. Template provided.</a:t>
            </a:r>
            <a:endParaRPr lang="en-US" dirty="0">
              <a:solidFill>
                <a:srgbClr val="FF66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563562"/>
          </a:xfrm>
        </p:spPr>
        <p:txBody>
          <a:bodyPr/>
          <a:lstStyle/>
          <a:p>
            <a:pPr eaLnBrk="1" hangingPunct="1"/>
            <a:r>
              <a:rPr lang="en-US" sz="5400" smtClean="0">
                <a:solidFill>
                  <a:srgbClr val="FFFF00"/>
                </a:solidFill>
              </a:rPr>
              <a:t>Honorarium</a:t>
            </a:r>
          </a:p>
        </p:txBody>
      </p:sp>
      <p:sp>
        <p:nvSpPr>
          <p:cNvPr id="30723" name="Rectangle 3"/>
          <p:cNvSpPr>
            <a:spLocks noGrp="1" noChangeArrowheads="1"/>
          </p:cNvSpPr>
          <p:nvPr>
            <p:ph type="body" idx="1"/>
          </p:nvPr>
        </p:nvSpPr>
        <p:spPr>
          <a:xfrm>
            <a:off x="838200" y="1447800"/>
            <a:ext cx="7543800" cy="4953000"/>
          </a:xfrm>
        </p:spPr>
        <p:txBody>
          <a:bodyPr/>
          <a:lstStyle/>
          <a:p>
            <a:pPr eaLnBrk="1" hangingPunct="1">
              <a:buFontTx/>
              <a:buNone/>
            </a:pPr>
            <a:r>
              <a:rPr lang="en-US" sz="4800" dirty="0" smtClean="0">
                <a:solidFill>
                  <a:srgbClr val="FFFF00"/>
                </a:solidFill>
              </a:rPr>
              <a:t>	</a:t>
            </a:r>
            <a:r>
              <a:rPr lang="en-US" b="1" dirty="0" smtClean="0">
                <a:solidFill>
                  <a:srgbClr val="FFCC00"/>
                </a:solidFill>
              </a:rPr>
              <a:t>-Typically paid by bank transfer.</a:t>
            </a:r>
          </a:p>
          <a:p>
            <a:pPr eaLnBrk="1" hangingPunct="1">
              <a:buFontTx/>
              <a:buNone/>
            </a:pPr>
            <a:r>
              <a:rPr lang="en-US" b="1" dirty="0" smtClean="0">
                <a:solidFill>
                  <a:srgbClr val="FFCC00"/>
                </a:solidFill>
              </a:rPr>
              <a:t>	-Federal employees can serve but do not receive an honorarium.</a:t>
            </a:r>
          </a:p>
          <a:p>
            <a:pPr eaLnBrk="1" hangingPunct="1">
              <a:buFontTx/>
              <a:buNone/>
            </a:pPr>
            <a:r>
              <a:rPr lang="en-US" b="1" dirty="0" smtClean="0">
                <a:solidFill>
                  <a:srgbClr val="FFCC00"/>
                </a:solidFill>
              </a:rPr>
              <a:t>	- Paid in full or partial at end of initial  review meeting.</a:t>
            </a:r>
          </a:p>
          <a:p>
            <a:pPr eaLnBrk="1" hangingPunct="1">
              <a:buFontTx/>
              <a:buNone/>
            </a:pPr>
            <a:r>
              <a:rPr lang="en-US" b="1" dirty="0" smtClean="0">
                <a:solidFill>
                  <a:srgbClr val="FFCC00"/>
                </a:solidFill>
              </a:rPr>
              <a:t>	- If needed, balance at conclusion of re-review meeting</a:t>
            </a:r>
          </a:p>
          <a:p>
            <a:pPr eaLnBrk="1" hangingPunct="1">
              <a:buFontTx/>
              <a:buNone/>
            </a:pPr>
            <a:r>
              <a:rPr lang="en-US" b="1" dirty="0" smtClean="0">
                <a:solidFill>
                  <a:srgbClr val="FFCC00"/>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92162"/>
          </a:xfrm>
        </p:spPr>
        <p:txBody>
          <a:bodyPr/>
          <a:lstStyle/>
          <a:p>
            <a:pPr eaLnBrk="1" hangingPunct="1"/>
            <a:r>
              <a:rPr lang="en-US" sz="4000" b="1" smtClean="0">
                <a:solidFill>
                  <a:srgbClr val="FFFF00"/>
                </a:solidFill>
              </a:rPr>
              <a:t>What Next?</a:t>
            </a:r>
          </a:p>
        </p:txBody>
      </p:sp>
      <p:sp>
        <p:nvSpPr>
          <p:cNvPr id="98307" name="Rectangle 3"/>
          <p:cNvSpPr>
            <a:spLocks noGrp="1" noChangeArrowheads="1"/>
          </p:cNvSpPr>
          <p:nvPr>
            <p:ph type="body" idx="1"/>
          </p:nvPr>
        </p:nvSpPr>
        <p:spPr>
          <a:xfrm>
            <a:off x="381000" y="990600"/>
            <a:ext cx="8458200" cy="5867400"/>
          </a:xfrm>
        </p:spPr>
        <p:txBody>
          <a:bodyPr/>
          <a:lstStyle/>
          <a:p>
            <a:pPr eaLnBrk="1" hangingPunct="1">
              <a:lnSpc>
                <a:spcPct val="90000"/>
              </a:lnSpc>
              <a:buFontTx/>
              <a:buNone/>
            </a:pPr>
            <a:r>
              <a:rPr lang="en-US" sz="2000" u="sng" dirty="0" smtClean="0">
                <a:solidFill>
                  <a:srgbClr val="FFCC00"/>
                </a:solidFill>
                <a:latin typeface="Tahoma" pitchFamily="34" charset="0"/>
              </a:rPr>
              <a:t>Panel Appointment:</a:t>
            </a:r>
          </a:p>
          <a:p>
            <a:pPr eaLnBrk="1" hangingPunct="1">
              <a:lnSpc>
                <a:spcPct val="90000"/>
              </a:lnSpc>
              <a:buFontTx/>
              <a:buNone/>
            </a:pPr>
            <a:r>
              <a:rPr lang="en-US" sz="2000" dirty="0" smtClean="0">
                <a:solidFill>
                  <a:srgbClr val="FFCC00"/>
                </a:solidFill>
                <a:latin typeface="Tahoma" pitchFamily="34" charset="0"/>
              </a:rPr>
              <a:t>Using our list and your personal knowledge select a list of potential panelists  (one for each plan). </a:t>
            </a:r>
          </a:p>
          <a:p>
            <a:pPr eaLnBrk="1" hangingPunct="1">
              <a:lnSpc>
                <a:spcPct val="90000"/>
              </a:lnSpc>
              <a:buFontTx/>
              <a:buNone/>
            </a:pPr>
            <a:endParaRPr lang="en-US" sz="2000" dirty="0" smtClean="0">
              <a:solidFill>
                <a:srgbClr val="FFCC00"/>
              </a:solidFill>
              <a:latin typeface="Tahoma" pitchFamily="34" charset="0"/>
            </a:endParaRPr>
          </a:p>
          <a:p>
            <a:pPr eaLnBrk="1" hangingPunct="1">
              <a:lnSpc>
                <a:spcPct val="90000"/>
              </a:lnSpc>
              <a:buFontTx/>
              <a:buNone/>
            </a:pPr>
            <a:r>
              <a:rPr lang="en-US" sz="2000" dirty="0" smtClean="0">
                <a:solidFill>
                  <a:srgbClr val="FFCC00"/>
                </a:solidFill>
                <a:latin typeface="Tahoma" pitchFamily="34" charset="0"/>
              </a:rPr>
              <a:t>Send your list to Mike at </a:t>
            </a:r>
            <a:r>
              <a:rPr lang="en-US" sz="2000" u="sng" dirty="0" smtClean="0">
                <a:solidFill>
                  <a:srgbClr val="FFCC00"/>
                </a:solidFill>
                <a:latin typeface="Tahoma" pitchFamily="34" charset="0"/>
              </a:rPr>
              <a:t>mike.strauss@ars.usda.gov</a:t>
            </a:r>
            <a:r>
              <a:rPr lang="en-US" sz="2000" dirty="0" smtClean="0">
                <a:solidFill>
                  <a:srgbClr val="FFCC00"/>
                </a:solidFill>
                <a:latin typeface="Tahoma" pitchFamily="34" charset="0"/>
              </a:rPr>
              <a:t> to check for conflicts.</a:t>
            </a:r>
          </a:p>
          <a:p>
            <a:pPr eaLnBrk="1" hangingPunct="1">
              <a:lnSpc>
                <a:spcPct val="90000"/>
              </a:lnSpc>
              <a:buFontTx/>
              <a:buNone/>
            </a:pPr>
            <a:endParaRPr lang="en-US" sz="2000" dirty="0" smtClean="0">
              <a:solidFill>
                <a:srgbClr val="FFCC00"/>
              </a:solidFill>
              <a:latin typeface="Tahoma" pitchFamily="34" charset="0"/>
            </a:endParaRPr>
          </a:p>
          <a:p>
            <a:pPr eaLnBrk="1" hangingPunct="1">
              <a:lnSpc>
                <a:spcPct val="90000"/>
              </a:lnSpc>
              <a:buFontTx/>
              <a:buNone/>
            </a:pPr>
            <a:r>
              <a:rPr lang="en-US" sz="2000" dirty="0" smtClean="0">
                <a:solidFill>
                  <a:srgbClr val="FFCC00"/>
                </a:solidFill>
                <a:latin typeface="Tahoma" pitchFamily="34" charset="0"/>
              </a:rPr>
              <a:t>Once Panel is appointed…</a:t>
            </a:r>
          </a:p>
          <a:p>
            <a:pPr eaLnBrk="1" hangingPunct="1">
              <a:lnSpc>
                <a:spcPct val="90000"/>
              </a:lnSpc>
              <a:buFontTx/>
              <a:buNone/>
            </a:pPr>
            <a:r>
              <a:rPr lang="en-US" sz="2000" dirty="0" smtClean="0">
                <a:solidFill>
                  <a:srgbClr val="FFCC00"/>
                </a:solidFill>
                <a:latin typeface="Tahoma" pitchFamily="34" charset="0"/>
              </a:rPr>
              <a:t>OSQR will work with all to set dates for your meeting. Send plans and review materials to reviewers, and provide an online briefing of their responsibilities.</a:t>
            </a:r>
          </a:p>
          <a:p>
            <a:pPr eaLnBrk="1" hangingPunct="1">
              <a:lnSpc>
                <a:spcPct val="90000"/>
              </a:lnSpc>
              <a:buFontTx/>
              <a:buNone/>
            </a:pPr>
            <a:endParaRPr lang="en-US" sz="2000" dirty="0" smtClean="0">
              <a:solidFill>
                <a:srgbClr val="FFCC00"/>
              </a:solidFill>
              <a:latin typeface="Tahoma" pitchFamily="34" charset="0"/>
            </a:endParaRPr>
          </a:p>
          <a:p>
            <a:pPr eaLnBrk="1" hangingPunct="1">
              <a:lnSpc>
                <a:spcPct val="90000"/>
              </a:lnSpc>
              <a:buFontTx/>
              <a:buNone/>
            </a:pPr>
            <a:endParaRPr lang="en-US" sz="2000" b="1" dirty="0" smtClean="0">
              <a:solidFill>
                <a:srgbClr val="FFCC00"/>
              </a:solidFill>
              <a:cs typeface="Times New Roman" pitchFamily="18" charset="0"/>
            </a:endParaRPr>
          </a:p>
          <a:p>
            <a:pPr eaLnBrk="1" hangingPunct="1">
              <a:lnSpc>
                <a:spcPct val="90000"/>
              </a:lnSpc>
              <a:buFontTx/>
              <a:buNone/>
            </a:pPr>
            <a:r>
              <a:rPr lang="en-US" sz="2000" b="1" dirty="0" smtClean="0">
                <a:solidFill>
                  <a:srgbClr val="FFCC00"/>
                </a:solidFill>
                <a:cs typeface="Times New Roman" pitchFamily="18" charset="0"/>
              </a:rPr>
              <a:t>We will brief your panel on the process and their obligations once they are appointed.</a:t>
            </a:r>
          </a:p>
          <a:p>
            <a:pPr eaLnBrk="1" hangingPunct="1">
              <a:lnSpc>
                <a:spcPct val="90000"/>
              </a:lnSpc>
              <a:buFontTx/>
              <a:buNone/>
            </a:pPr>
            <a:endParaRPr lang="en-US" sz="2000" b="1" dirty="0" smtClean="0">
              <a:solidFill>
                <a:srgbClr val="FFCC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2"/>
          </p:nvPr>
        </p:nvSpPr>
        <p:spPr>
          <a:xfrm>
            <a:off x="1981200" y="1371600"/>
            <a:ext cx="4800600" cy="3733800"/>
          </a:xfrm>
        </p:spPr>
        <p:txBody>
          <a:bodyPr/>
          <a:lstStyle/>
          <a:p>
            <a:pPr eaLnBrk="1" hangingPunct="1">
              <a:buFont typeface="Wingdings" pitchFamily="2" charset="2"/>
              <a:buNone/>
            </a:pPr>
            <a:r>
              <a:rPr lang="en-US" dirty="0" smtClean="0">
                <a:solidFill>
                  <a:srgbClr val="FFFF00"/>
                </a:solidFill>
                <a:latin typeface="Comic Sans MS" pitchFamily="66" charset="0"/>
              </a:rPr>
              <a:t>In-house research</a:t>
            </a:r>
          </a:p>
          <a:p>
            <a:pPr eaLnBrk="1" hangingPunct="1">
              <a:buFont typeface="Wingdings" pitchFamily="2" charset="2"/>
              <a:buNone/>
            </a:pPr>
            <a:r>
              <a:rPr lang="en-US" dirty="0" smtClean="0">
                <a:solidFill>
                  <a:srgbClr val="FFFF00"/>
                </a:solidFill>
                <a:latin typeface="Comic Sans MS" pitchFamily="66" charset="0"/>
              </a:rPr>
              <a:t>Farm-to-table scope</a:t>
            </a:r>
          </a:p>
          <a:p>
            <a:pPr eaLnBrk="1" hangingPunct="1">
              <a:buFont typeface="Wingdings" pitchFamily="2" charset="2"/>
              <a:buNone/>
            </a:pPr>
            <a:r>
              <a:rPr lang="en-US" dirty="0" smtClean="0">
                <a:solidFill>
                  <a:srgbClr val="FFFF00"/>
                </a:solidFill>
                <a:latin typeface="Comic Sans MS" pitchFamily="66" charset="0"/>
              </a:rPr>
              <a:t>16 National Programs</a:t>
            </a:r>
          </a:p>
          <a:p>
            <a:pPr eaLnBrk="1" hangingPunct="1">
              <a:buFont typeface="Wingdings" pitchFamily="2" charset="2"/>
              <a:buNone/>
            </a:pPr>
            <a:r>
              <a:rPr lang="en-US" dirty="0" smtClean="0">
                <a:solidFill>
                  <a:srgbClr val="FFFF00"/>
                </a:solidFill>
                <a:latin typeface="Comic Sans MS" pitchFamily="66" charset="0"/>
              </a:rPr>
              <a:t>1,000+ projects </a:t>
            </a:r>
          </a:p>
          <a:p>
            <a:pPr eaLnBrk="1" hangingPunct="1">
              <a:buFont typeface="Wingdings" pitchFamily="2" charset="2"/>
              <a:buNone/>
            </a:pPr>
            <a:r>
              <a:rPr lang="en-US" dirty="0" smtClean="0">
                <a:solidFill>
                  <a:srgbClr val="FFFF00"/>
                </a:solidFill>
                <a:latin typeface="Comic Sans MS" pitchFamily="66" charset="0"/>
              </a:rPr>
              <a:t>2,000 scientists</a:t>
            </a:r>
          </a:p>
          <a:p>
            <a:pPr eaLnBrk="1" hangingPunct="1">
              <a:buFont typeface="Wingdings" pitchFamily="2" charset="2"/>
              <a:buNone/>
            </a:pPr>
            <a:r>
              <a:rPr lang="en-US" dirty="0" smtClean="0">
                <a:solidFill>
                  <a:srgbClr val="FFFF00"/>
                </a:solidFill>
                <a:latin typeface="Comic Sans MS" pitchFamily="66" charset="0"/>
              </a:rPr>
              <a:t>100 labs</a:t>
            </a:r>
          </a:p>
          <a:p>
            <a:pPr eaLnBrk="1" hangingPunct="1">
              <a:buFont typeface="Wingdings" pitchFamily="2" charset="2"/>
              <a:buNone/>
            </a:pPr>
            <a:r>
              <a:rPr lang="en-US" dirty="0" smtClean="0">
                <a:solidFill>
                  <a:srgbClr val="FFFF00"/>
                </a:solidFill>
                <a:latin typeface="Comic Sans MS" pitchFamily="66" charset="0"/>
              </a:rPr>
              <a:t>$1B annual budget</a:t>
            </a:r>
          </a:p>
          <a:p>
            <a:pPr eaLnBrk="1" hangingPunct="1">
              <a:buFontTx/>
              <a:buNone/>
            </a:pPr>
            <a:endParaRPr lang="en-US" sz="3200" dirty="0" smtClean="0">
              <a:solidFill>
                <a:srgbClr val="FFFF00"/>
              </a:solidFill>
              <a:latin typeface="Comic Sans MS" pitchFamily="66" charset="0"/>
            </a:endParaRPr>
          </a:p>
          <a:p>
            <a:pPr eaLnBrk="1" hangingPunct="1"/>
            <a:endParaRPr lang="en-US" sz="3200" dirty="0" smtClean="0">
              <a:solidFill>
                <a:srgbClr val="FFFF00"/>
              </a:solidFill>
              <a:latin typeface="Comic Sans MS" pitchFamily="66" charset="0"/>
            </a:endParaRPr>
          </a:p>
        </p:txBody>
      </p:sp>
      <p:pic>
        <p:nvPicPr>
          <p:cNvPr id="5123" name="Picture 4" descr="ARS_banner"/>
          <p:cNvPicPr>
            <a:picLocks noChangeAspect="1" noChangeArrowheads="1"/>
          </p:cNvPicPr>
          <p:nvPr/>
        </p:nvPicPr>
        <p:blipFill>
          <a:blip r:embed="rId3" cstate="print"/>
          <a:srcRect/>
          <a:stretch>
            <a:fillRect/>
          </a:stretch>
        </p:blipFill>
        <p:spPr bwMode="auto">
          <a:xfrm>
            <a:off x="914400" y="5486400"/>
            <a:ext cx="7315200" cy="765175"/>
          </a:xfrm>
          <a:prstGeom prst="rect">
            <a:avLst/>
          </a:prstGeom>
          <a:noFill/>
          <a:ln w="9525">
            <a:noFill/>
            <a:miter lim="800000"/>
            <a:headEnd/>
            <a:tailEnd/>
          </a:ln>
        </p:spPr>
      </p:pic>
      <p:sp>
        <p:nvSpPr>
          <p:cNvPr id="5124" name="Rectangle 5"/>
          <p:cNvSpPr>
            <a:spLocks noChangeArrowheads="1"/>
          </p:cNvSpPr>
          <p:nvPr/>
        </p:nvSpPr>
        <p:spPr bwMode="auto">
          <a:xfrm>
            <a:off x="457200" y="838200"/>
            <a:ext cx="8229600" cy="228600"/>
          </a:xfrm>
          <a:prstGeom prst="rect">
            <a:avLst/>
          </a:prstGeom>
          <a:solidFill>
            <a:srgbClr val="008000"/>
          </a:solidFill>
          <a:ln w="9525">
            <a:solidFill>
              <a:srgbClr val="003399"/>
            </a:solidFill>
            <a:miter lim="800000"/>
            <a:headEnd/>
            <a:tailEnd/>
          </a:ln>
        </p:spPr>
        <p:txBody>
          <a:bodyPr/>
          <a:lstStyle/>
          <a:p>
            <a:endParaRPr kumimoji="1" lang="en-US" sz="2400">
              <a:latin typeface="Times New Roman" pitchFamily="18" charset="0"/>
            </a:endParaRPr>
          </a:p>
        </p:txBody>
      </p:sp>
      <p:sp>
        <p:nvSpPr>
          <p:cNvPr id="5125" name="Rectangle 6"/>
          <p:cNvSpPr>
            <a:spLocks noGrp="1" noChangeArrowheads="1"/>
          </p:cNvSpPr>
          <p:nvPr>
            <p:ph type="title"/>
          </p:nvPr>
        </p:nvSpPr>
        <p:spPr>
          <a:xfrm>
            <a:off x="685800" y="-228600"/>
            <a:ext cx="7772400" cy="1143000"/>
          </a:xfrm>
        </p:spPr>
        <p:txBody>
          <a:bodyPr/>
          <a:lstStyle/>
          <a:p>
            <a:pPr eaLnBrk="1" hangingPunct="1"/>
            <a:r>
              <a:rPr lang="en-US" sz="4000" b="1" smtClean="0">
                <a:solidFill>
                  <a:srgbClr val="FFFF00"/>
                </a:solidFill>
              </a:rPr>
              <a:t>Agricultural Research Service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1" dur="500"/>
                                        <p:tgtEl>
                                          <p:spTgt spid="7171">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5" dur="500"/>
                                        <p:tgtEl>
                                          <p:spTgt spid="7171">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9" dur="500"/>
                                        <p:tgtEl>
                                          <p:spTgt spid="7171">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3" dur="500"/>
                                        <p:tgtEl>
                                          <p:spTgt spid="7171">
                                            <p:txEl>
                                              <p:pRg st="4" end="4"/>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blinds(horizontal)">
                                      <p:cBhvr>
                                        <p:cTn id="27" dur="500"/>
                                        <p:tgtEl>
                                          <p:spTgt spid="7171">
                                            <p:txEl>
                                              <p:pRg st="5" end="5"/>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1"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8686800" cy="1143000"/>
          </a:xfrm>
        </p:spPr>
        <p:txBody>
          <a:bodyPr/>
          <a:lstStyle/>
          <a:p>
            <a:pPr eaLnBrk="1" hangingPunct="1"/>
            <a:r>
              <a:rPr lang="en-US" smtClean="0">
                <a:solidFill>
                  <a:srgbClr val="FFFF00"/>
                </a:solidFill>
                <a:latin typeface="Tahoma" pitchFamily="34" charset="0"/>
              </a:rPr>
              <a:t>Peer Review Resources</a:t>
            </a:r>
          </a:p>
        </p:txBody>
      </p:sp>
      <p:sp>
        <p:nvSpPr>
          <p:cNvPr id="32771" name="Rectangle 3"/>
          <p:cNvSpPr>
            <a:spLocks noGrp="1" noChangeArrowheads="1"/>
          </p:cNvSpPr>
          <p:nvPr>
            <p:ph type="body" idx="1"/>
          </p:nvPr>
        </p:nvSpPr>
        <p:spPr>
          <a:xfrm>
            <a:off x="1447800" y="1600200"/>
            <a:ext cx="7239000" cy="4525963"/>
          </a:xfrm>
        </p:spPr>
        <p:txBody>
          <a:bodyPr/>
          <a:lstStyle/>
          <a:p>
            <a:pPr eaLnBrk="1" hangingPunct="1">
              <a:lnSpc>
                <a:spcPct val="80000"/>
              </a:lnSpc>
              <a:spcBef>
                <a:spcPct val="10000"/>
              </a:spcBef>
            </a:pPr>
            <a:r>
              <a:rPr lang="en-US" dirty="0" smtClean="0">
                <a:solidFill>
                  <a:srgbClr val="F9F307"/>
                </a:solidFill>
                <a:latin typeface="Tahoma" pitchFamily="34" charset="0"/>
              </a:rPr>
              <a:t>OSQR Web Site</a:t>
            </a:r>
          </a:p>
          <a:p>
            <a:pPr lvl="1" eaLnBrk="1" hangingPunct="1">
              <a:lnSpc>
                <a:spcPct val="80000"/>
              </a:lnSpc>
              <a:spcBef>
                <a:spcPct val="10000"/>
              </a:spcBef>
              <a:buFontTx/>
              <a:buNone/>
            </a:pPr>
            <a:r>
              <a:rPr lang="en-US" sz="2400" dirty="0" smtClean="0">
                <a:solidFill>
                  <a:srgbClr val="FFCC00"/>
                </a:solidFill>
                <a:latin typeface="Tahoma" pitchFamily="34" charset="0"/>
              </a:rPr>
              <a:t>www.ars.usda.gov/osqr</a:t>
            </a:r>
          </a:p>
          <a:p>
            <a:pPr eaLnBrk="1" hangingPunct="1">
              <a:lnSpc>
                <a:spcPct val="80000"/>
              </a:lnSpc>
              <a:spcBef>
                <a:spcPct val="10000"/>
              </a:spcBef>
            </a:pPr>
            <a:endParaRPr lang="en-US" sz="1200" dirty="0" smtClean="0">
              <a:solidFill>
                <a:srgbClr val="FFCC00"/>
              </a:solidFill>
              <a:latin typeface="Tahoma" pitchFamily="34" charset="0"/>
            </a:endParaRPr>
          </a:p>
          <a:p>
            <a:pPr eaLnBrk="1" hangingPunct="1">
              <a:lnSpc>
                <a:spcPct val="80000"/>
              </a:lnSpc>
              <a:spcBef>
                <a:spcPct val="10000"/>
              </a:spcBef>
            </a:pPr>
            <a:r>
              <a:rPr lang="en-US" dirty="0" smtClean="0">
                <a:solidFill>
                  <a:srgbClr val="F9F307"/>
                </a:solidFill>
                <a:latin typeface="Tahoma" pitchFamily="34" charset="0"/>
              </a:rPr>
              <a:t>Office of National Programs</a:t>
            </a:r>
          </a:p>
          <a:p>
            <a:pPr eaLnBrk="1" hangingPunct="1">
              <a:lnSpc>
                <a:spcPct val="80000"/>
              </a:lnSpc>
              <a:spcBef>
                <a:spcPct val="10000"/>
              </a:spcBef>
            </a:pPr>
            <a:endParaRPr lang="en-US" sz="1200" dirty="0" smtClean="0">
              <a:solidFill>
                <a:srgbClr val="F9F307"/>
              </a:solidFill>
              <a:latin typeface="Tahoma" pitchFamily="34" charset="0"/>
            </a:endParaRPr>
          </a:p>
          <a:p>
            <a:pPr eaLnBrk="1" hangingPunct="1">
              <a:lnSpc>
                <a:spcPct val="80000"/>
              </a:lnSpc>
              <a:spcBef>
                <a:spcPct val="10000"/>
              </a:spcBef>
            </a:pPr>
            <a:r>
              <a:rPr lang="en-US" dirty="0" smtClean="0">
                <a:solidFill>
                  <a:srgbClr val="F9F307"/>
                </a:solidFill>
                <a:latin typeface="Tahoma" pitchFamily="34" charset="0"/>
              </a:rPr>
              <a:t>OSQR Staff</a:t>
            </a:r>
          </a:p>
          <a:p>
            <a:pPr lvl="1" eaLnBrk="1" hangingPunct="1">
              <a:lnSpc>
                <a:spcPct val="80000"/>
              </a:lnSpc>
              <a:spcBef>
                <a:spcPct val="10000"/>
              </a:spcBef>
              <a:buFontTx/>
              <a:buNone/>
            </a:pPr>
            <a:r>
              <a:rPr lang="en-US" sz="2400" dirty="0" smtClean="0">
                <a:solidFill>
                  <a:srgbClr val="FFCC00"/>
                </a:solidFill>
                <a:latin typeface="Tahoma" pitchFamily="34" charset="0"/>
              </a:rPr>
              <a:t>Scott.Yates@ars.usda.gov</a:t>
            </a:r>
          </a:p>
          <a:p>
            <a:pPr lvl="1" eaLnBrk="1" hangingPunct="1">
              <a:lnSpc>
                <a:spcPct val="80000"/>
              </a:lnSpc>
              <a:spcBef>
                <a:spcPct val="10000"/>
              </a:spcBef>
              <a:buFontTx/>
              <a:buNone/>
            </a:pPr>
            <a:r>
              <a:rPr lang="en-US" sz="2400" dirty="0" smtClean="0">
                <a:solidFill>
                  <a:srgbClr val="FFCC00"/>
                </a:solidFill>
                <a:latin typeface="Tahoma" pitchFamily="34" charset="0"/>
              </a:rPr>
              <a:t>Mike.strauss@ars.usda.gov</a:t>
            </a:r>
          </a:p>
          <a:p>
            <a:pPr lvl="1" eaLnBrk="1" hangingPunct="1">
              <a:lnSpc>
                <a:spcPct val="80000"/>
              </a:lnSpc>
              <a:spcBef>
                <a:spcPct val="10000"/>
              </a:spcBef>
              <a:buFontTx/>
              <a:buNone/>
            </a:pPr>
            <a:r>
              <a:rPr lang="en-US" sz="2400" smtClean="0">
                <a:solidFill>
                  <a:srgbClr val="FFCC00"/>
                </a:solidFill>
                <a:latin typeface="Tahoma" pitchFamily="34" charset="0"/>
              </a:rPr>
              <a:t>Michele.Shaw@ars.usda.gov</a:t>
            </a:r>
            <a:endParaRPr lang="en-US" sz="2400" dirty="0" smtClean="0">
              <a:solidFill>
                <a:srgbClr val="FFCC00"/>
              </a:solidFill>
              <a:latin typeface="Tahoma" pitchFamily="34" charset="0"/>
            </a:endParaRPr>
          </a:p>
          <a:p>
            <a:pPr lvl="1" eaLnBrk="1" hangingPunct="1">
              <a:lnSpc>
                <a:spcPct val="80000"/>
              </a:lnSpc>
              <a:spcBef>
                <a:spcPct val="10000"/>
              </a:spcBef>
              <a:buFontTx/>
              <a:buNone/>
            </a:pPr>
            <a:r>
              <a:rPr lang="en-US" sz="2400" dirty="0" smtClean="0">
                <a:solidFill>
                  <a:srgbClr val="FFCC00"/>
                </a:solidFill>
                <a:latin typeface="Tahoma" pitchFamily="34" charset="0"/>
              </a:rPr>
              <a:t>Linda.dalylucas@ars.usda.gov</a:t>
            </a:r>
          </a:p>
          <a:p>
            <a:pPr lvl="1" eaLnBrk="1" hangingPunct="1">
              <a:lnSpc>
                <a:spcPct val="80000"/>
              </a:lnSpc>
              <a:spcBef>
                <a:spcPct val="10000"/>
              </a:spcBef>
              <a:buFontTx/>
              <a:buNone/>
            </a:pPr>
            <a:r>
              <a:rPr lang="en-US" sz="2400" dirty="0" smtClean="0">
                <a:solidFill>
                  <a:srgbClr val="FFCC00"/>
                </a:solidFill>
                <a:latin typeface="Tahoma" pitchFamily="34" charset="0"/>
              </a:rPr>
              <a:t>osqr@ars.usda.gov</a:t>
            </a:r>
          </a:p>
          <a:p>
            <a:pPr lvl="1" eaLnBrk="1" hangingPunct="1">
              <a:lnSpc>
                <a:spcPct val="80000"/>
              </a:lnSpc>
              <a:spcBef>
                <a:spcPct val="10000"/>
              </a:spcBef>
              <a:buFontTx/>
              <a:buNone/>
            </a:pPr>
            <a:endParaRPr lang="en-US" sz="2400" dirty="0" smtClean="0">
              <a:solidFill>
                <a:srgbClr val="FFCC00"/>
              </a:solidFill>
              <a:latin typeface="Tahoma" pitchFamily="34" charset="0"/>
            </a:endParaRPr>
          </a:p>
          <a:p>
            <a:pPr lvl="1" eaLnBrk="1" hangingPunct="1">
              <a:lnSpc>
                <a:spcPct val="80000"/>
              </a:lnSpc>
              <a:spcBef>
                <a:spcPct val="10000"/>
              </a:spcBef>
              <a:buFontTx/>
              <a:buNone/>
            </a:pPr>
            <a:endParaRPr lang="en-US" sz="2400" dirty="0" smtClean="0">
              <a:solidFill>
                <a:srgbClr val="FFCC00"/>
              </a:solidFill>
              <a:latin typeface="Tahoma" pitchFamily="34" charset="0"/>
            </a:endParaRPr>
          </a:p>
          <a:p>
            <a:pPr eaLnBrk="1" hangingPunct="1">
              <a:lnSpc>
                <a:spcPct val="80000"/>
              </a:lnSpc>
              <a:spcBef>
                <a:spcPct val="30000"/>
              </a:spcBef>
              <a:buFontTx/>
              <a:buNone/>
            </a:pPr>
            <a:r>
              <a:rPr lang="en-US" sz="2800" dirty="0" smtClean="0">
                <a:solidFill>
                  <a:srgbClr val="FFCC00"/>
                </a:solidFill>
                <a:latin typeface="Tahoma" pitchFamily="34" charset="0"/>
              </a:rPr>
              <a:t>	</a:t>
            </a:r>
            <a:endParaRPr lang="en-US" sz="2800" dirty="0" smtClean="0">
              <a:solidFill>
                <a:srgbClr val="FFCC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3505200" y="1336675"/>
            <a:ext cx="2209800" cy="3841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US" sz="2400">
                <a:solidFill>
                  <a:schemeClr val="bg1"/>
                </a:solidFill>
                <a:latin typeface="Arial Black" pitchFamily="34" charset="0"/>
              </a:rPr>
              <a:t>Input</a:t>
            </a:r>
            <a:endParaRPr lang="en-US">
              <a:solidFill>
                <a:schemeClr val="bg1"/>
              </a:solidFill>
              <a:latin typeface="Arial Black" pitchFamily="34" charset="0"/>
            </a:endParaRPr>
          </a:p>
        </p:txBody>
      </p:sp>
      <p:sp>
        <p:nvSpPr>
          <p:cNvPr id="33795" name="Freeform 7"/>
          <p:cNvSpPr>
            <a:spLocks/>
          </p:cNvSpPr>
          <p:nvPr/>
        </p:nvSpPr>
        <p:spPr bwMode="auto">
          <a:xfrm>
            <a:off x="2181225" y="900113"/>
            <a:ext cx="1951038" cy="1841500"/>
          </a:xfrm>
          <a:custGeom>
            <a:avLst/>
            <a:gdLst>
              <a:gd name="T0" fmla="*/ 0 w 1255"/>
              <a:gd name="T1" fmla="*/ 2147483647 h 1252"/>
              <a:gd name="T2" fmla="*/ 2147483647 w 1255"/>
              <a:gd name="T3" fmla="*/ 2147483647 h 1252"/>
              <a:gd name="T4" fmla="*/ 2147483647 w 1255"/>
              <a:gd name="T5" fmla="*/ 2147483647 h 1252"/>
              <a:gd name="T6" fmla="*/ 2147483647 w 1255"/>
              <a:gd name="T7" fmla="*/ 2147483647 h 1252"/>
              <a:gd name="T8" fmla="*/ 2147483647 w 1255"/>
              <a:gd name="T9" fmla="*/ 2147483647 h 1252"/>
              <a:gd name="T10" fmla="*/ 2147483647 w 1255"/>
              <a:gd name="T11" fmla="*/ 2147483647 h 1252"/>
              <a:gd name="T12" fmla="*/ 2147483647 w 1255"/>
              <a:gd name="T13" fmla="*/ 2147483647 h 1252"/>
              <a:gd name="T14" fmla="*/ 2147483647 w 1255"/>
              <a:gd name="T15" fmla="*/ 2147483647 h 1252"/>
              <a:gd name="T16" fmla="*/ 2147483647 w 1255"/>
              <a:gd name="T17" fmla="*/ 2147483647 h 1252"/>
              <a:gd name="T18" fmla="*/ 2147483647 w 1255"/>
              <a:gd name="T19" fmla="*/ 2147483647 h 1252"/>
              <a:gd name="T20" fmla="*/ 2147483647 w 1255"/>
              <a:gd name="T21" fmla="*/ 2147483647 h 1252"/>
              <a:gd name="T22" fmla="*/ 2147483647 w 1255"/>
              <a:gd name="T23" fmla="*/ 2147483647 h 1252"/>
              <a:gd name="T24" fmla="*/ 2147483647 w 1255"/>
              <a:gd name="T25" fmla="*/ 2147483647 h 1252"/>
              <a:gd name="T26" fmla="*/ 2147483647 w 1255"/>
              <a:gd name="T27" fmla="*/ 2147483647 h 1252"/>
              <a:gd name="T28" fmla="*/ 2147483647 w 1255"/>
              <a:gd name="T29" fmla="*/ 2147483647 h 1252"/>
              <a:gd name="T30" fmla="*/ 2147483647 w 1255"/>
              <a:gd name="T31" fmla="*/ 2147483647 h 1252"/>
              <a:gd name="T32" fmla="*/ 2147483647 w 1255"/>
              <a:gd name="T33" fmla="*/ 2147483647 h 1252"/>
              <a:gd name="T34" fmla="*/ 2147483647 w 1255"/>
              <a:gd name="T35" fmla="*/ 2147483647 h 1252"/>
              <a:gd name="T36" fmla="*/ 2147483647 w 1255"/>
              <a:gd name="T37" fmla="*/ 2147483647 h 1252"/>
              <a:gd name="T38" fmla="*/ 2147483647 w 1255"/>
              <a:gd name="T39" fmla="*/ 2147483647 h 1252"/>
              <a:gd name="T40" fmla="*/ 2147483647 w 1255"/>
              <a:gd name="T41" fmla="*/ 2147483647 h 1252"/>
              <a:gd name="T42" fmla="*/ 2147483647 w 1255"/>
              <a:gd name="T43" fmla="*/ 2147483647 h 1252"/>
              <a:gd name="T44" fmla="*/ 2147483647 w 1255"/>
              <a:gd name="T45" fmla="*/ 2147483647 h 1252"/>
              <a:gd name="T46" fmla="*/ 2147483647 w 1255"/>
              <a:gd name="T47" fmla="*/ 2147483647 h 1252"/>
              <a:gd name="T48" fmla="*/ 2147483647 w 1255"/>
              <a:gd name="T49" fmla="*/ 2147483647 h 1252"/>
              <a:gd name="T50" fmla="*/ 2147483647 w 1255"/>
              <a:gd name="T51" fmla="*/ 2147483647 h 1252"/>
              <a:gd name="T52" fmla="*/ 2147483647 w 1255"/>
              <a:gd name="T53" fmla="*/ 2147483647 h 1252"/>
              <a:gd name="T54" fmla="*/ 2147483647 w 1255"/>
              <a:gd name="T55" fmla="*/ 2147483647 h 1252"/>
              <a:gd name="T56" fmla="*/ 2147483647 w 1255"/>
              <a:gd name="T57" fmla="*/ 2147483647 h 1252"/>
              <a:gd name="T58" fmla="*/ 2147483647 w 1255"/>
              <a:gd name="T59" fmla="*/ 2147483647 h 1252"/>
              <a:gd name="T60" fmla="*/ 2147483647 w 1255"/>
              <a:gd name="T61" fmla="*/ 2147483647 h 1252"/>
              <a:gd name="T62" fmla="*/ 2147483647 w 1255"/>
              <a:gd name="T63" fmla="*/ 2147483647 h 1252"/>
              <a:gd name="T64" fmla="*/ 2147483647 w 1255"/>
              <a:gd name="T65" fmla="*/ 2147483647 h 1252"/>
              <a:gd name="T66" fmla="*/ 2147483647 w 1255"/>
              <a:gd name="T67" fmla="*/ 2147483647 h 1252"/>
              <a:gd name="T68" fmla="*/ 2147483647 w 1255"/>
              <a:gd name="T69" fmla="*/ 2147483647 h 1252"/>
              <a:gd name="T70" fmla="*/ 2147483647 w 1255"/>
              <a:gd name="T71" fmla="*/ 2147483647 h 1252"/>
              <a:gd name="T72" fmla="*/ 2147483647 w 1255"/>
              <a:gd name="T73" fmla="*/ 2147483647 h 1252"/>
              <a:gd name="T74" fmla="*/ 2147483647 w 1255"/>
              <a:gd name="T75" fmla="*/ 2147483647 h 1252"/>
              <a:gd name="T76" fmla="*/ 2147483647 w 1255"/>
              <a:gd name="T77" fmla="*/ 0 h 1252"/>
              <a:gd name="T78" fmla="*/ 2147483647 w 1255"/>
              <a:gd name="T79" fmla="*/ 2147483647 h 1252"/>
              <a:gd name="T80" fmla="*/ 2147483647 w 1255"/>
              <a:gd name="T81" fmla="*/ 2147483647 h 1252"/>
              <a:gd name="T82" fmla="*/ 2147483647 w 1255"/>
              <a:gd name="T83" fmla="*/ 2147483647 h 1252"/>
              <a:gd name="T84" fmla="*/ 2147483647 w 1255"/>
              <a:gd name="T85" fmla="*/ 2147483647 h 1252"/>
              <a:gd name="T86" fmla="*/ 2147483647 w 1255"/>
              <a:gd name="T87" fmla="*/ 2147483647 h 1252"/>
              <a:gd name="T88" fmla="*/ 2147483647 w 1255"/>
              <a:gd name="T89" fmla="*/ 2147483647 h 1252"/>
              <a:gd name="T90" fmla="*/ 2147483647 w 1255"/>
              <a:gd name="T91" fmla="*/ 2147483647 h 1252"/>
              <a:gd name="T92" fmla="*/ 2147483647 w 1255"/>
              <a:gd name="T93" fmla="*/ 2147483647 h 1252"/>
              <a:gd name="T94" fmla="*/ 2147483647 w 1255"/>
              <a:gd name="T95" fmla="*/ 2147483647 h 1252"/>
              <a:gd name="T96" fmla="*/ 2147483647 w 1255"/>
              <a:gd name="T97" fmla="*/ 2147483647 h 1252"/>
              <a:gd name="T98" fmla="*/ 2147483647 w 1255"/>
              <a:gd name="T99" fmla="*/ 2147483647 h 1252"/>
              <a:gd name="T100" fmla="*/ 2147483647 w 1255"/>
              <a:gd name="T101" fmla="*/ 2147483647 h 1252"/>
              <a:gd name="T102" fmla="*/ 2147483647 w 1255"/>
              <a:gd name="T103" fmla="*/ 2147483647 h 1252"/>
              <a:gd name="T104" fmla="*/ 2147483647 w 1255"/>
              <a:gd name="T105" fmla="*/ 2147483647 h 1252"/>
              <a:gd name="T106" fmla="*/ 2147483647 w 1255"/>
              <a:gd name="T107" fmla="*/ 2147483647 h 1252"/>
              <a:gd name="T108" fmla="*/ 2147483647 w 1255"/>
              <a:gd name="T109" fmla="*/ 2147483647 h 1252"/>
              <a:gd name="T110" fmla="*/ 2147483647 w 1255"/>
              <a:gd name="T111" fmla="*/ 2147483647 h 1252"/>
              <a:gd name="T112" fmla="*/ 2147483647 w 1255"/>
              <a:gd name="T113" fmla="*/ 2147483647 h 1252"/>
              <a:gd name="T114" fmla="*/ 2147483647 w 1255"/>
              <a:gd name="T115" fmla="*/ 2147483647 h 1252"/>
              <a:gd name="T116" fmla="*/ 2147483647 w 1255"/>
              <a:gd name="T117" fmla="*/ 2147483647 h 1252"/>
              <a:gd name="T118" fmla="*/ 0 w 1255"/>
              <a:gd name="T119" fmla="*/ 2147483647 h 1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5"/>
              <a:gd name="T181" fmla="*/ 0 h 1252"/>
              <a:gd name="T182" fmla="*/ 1255 w 1255"/>
              <a:gd name="T183" fmla="*/ 1252 h 12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5" h="1252">
                <a:moveTo>
                  <a:pt x="0" y="992"/>
                </a:moveTo>
                <a:lnTo>
                  <a:pt x="13" y="966"/>
                </a:lnTo>
                <a:lnTo>
                  <a:pt x="24" y="945"/>
                </a:lnTo>
                <a:lnTo>
                  <a:pt x="36" y="923"/>
                </a:lnTo>
                <a:lnTo>
                  <a:pt x="47" y="902"/>
                </a:lnTo>
                <a:lnTo>
                  <a:pt x="60" y="879"/>
                </a:lnTo>
                <a:lnTo>
                  <a:pt x="75" y="857"/>
                </a:lnTo>
                <a:lnTo>
                  <a:pt x="87" y="836"/>
                </a:lnTo>
                <a:lnTo>
                  <a:pt x="100" y="813"/>
                </a:lnTo>
                <a:lnTo>
                  <a:pt x="118" y="787"/>
                </a:lnTo>
                <a:lnTo>
                  <a:pt x="138" y="761"/>
                </a:lnTo>
                <a:lnTo>
                  <a:pt x="152" y="740"/>
                </a:lnTo>
                <a:lnTo>
                  <a:pt x="170" y="719"/>
                </a:lnTo>
                <a:lnTo>
                  <a:pt x="188" y="695"/>
                </a:lnTo>
                <a:lnTo>
                  <a:pt x="207" y="669"/>
                </a:lnTo>
                <a:lnTo>
                  <a:pt x="226" y="647"/>
                </a:lnTo>
                <a:lnTo>
                  <a:pt x="247" y="622"/>
                </a:lnTo>
                <a:lnTo>
                  <a:pt x="267" y="603"/>
                </a:lnTo>
                <a:lnTo>
                  <a:pt x="291" y="576"/>
                </a:lnTo>
                <a:lnTo>
                  <a:pt x="312" y="553"/>
                </a:lnTo>
                <a:lnTo>
                  <a:pt x="333" y="534"/>
                </a:lnTo>
                <a:lnTo>
                  <a:pt x="357" y="511"/>
                </a:lnTo>
                <a:lnTo>
                  <a:pt x="375" y="495"/>
                </a:lnTo>
                <a:lnTo>
                  <a:pt x="398" y="475"/>
                </a:lnTo>
                <a:lnTo>
                  <a:pt x="420" y="456"/>
                </a:lnTo>
                <a:lnTo>
                  <a:pt x="448" y="435"/>
                </a:lnTo>
                <a:lnTo>
                  <a:pt x="470" y="417"/>
                </a:lnTo>
                <a:lnTo>
                  <a:pt x="496" y="396"/>
                </a:lnTo>
                <a:lnTo>
                  <a:pt x="527" y="375"/>
                </a:lnTo>
                <a:lnTo>
                  <a:pt x="554" y="354"/>
                </a:lnTo>
                <a:lnTo>
                  <a:pt x="585" y="333"/>
                </a:lnTo>
                <a:lnTo>
                  <a:pt x="616" y="314"/>
                </a:lnTo>
                <a:lnTo>
                  <a:pt x="648" y="296"/>
                </a:lnTo>
                <a:lnTo>
                  <a:pt x="682" y="277"/>
                </a:lnTo>
                <a:lnTo>
                  <a:pt x="711" y="264"/>
                </a:lnTo>
                <a:lnTo>
                  <a:pt x="738" y="248"/>
                </a:lnTo>
                <a:lnTo>
                  <a:pt x="771" y="235"/>
                </a:lnTo>
                <a:lnTo>
                  <a:pt x="793" y="225"/>
                </a:lnTo>
                <a:lnTo>
                  <a:pt x="696" y="0"/>
                </a:lnTo>
                <a:lnTo>
                  <a:pt x="1255" y="320"/>
                </a:lnTo>
                <a:lnTo>
                  <a:pt x="1110" y="984"/>
                </a:lnTo>
                <a:lnTo>
                  <a:pt x="1019" y="787"/>
                </a:lnTo>
                <a:lnTo>
                  <a:pt x="982" y="805"/>
                </a:lnTo>
                <a:lnTo>
                  <a:pt x="947" y="824"/>
                </a:lnTo>
                <a:lnTo>
                  <a:pt x="908" y="849"/>
                </a:lnTo>
                <a:lnTo>
                  <a:pt x="866" y="876"/>
                </a:lnTo>
                <a:lnTo>
                  <a:pt x="834" y="900"/>
                </a:lnTo>
                <a:lnTo>
                  <a:pt x="801" y="928"/>
                </a:lnTo>
                <a:lnTo>
                  <a:pt x="769" y="954"/>
                </a:lnTo>
                <a:lnTo>
                  <a:pt x="742" y="981"/>
                </a:lnTo>
                <a:lnTo>
                  <a:pt x="716" y="1010"/>
                </a:lnTo>
                <a:lnTo>
                  <a:pt x="687" y="1041"/>
                </a:lnTo>
                <a:lnTo>
                  <a:pt x="662" y="1071"/>
                </a:lnTo>
                <a:lnTo>
                  <a:pt x="638" y="1102"/>
                </a:lnTo>
                <a:lnTo>
                  <a:pt x="617" y="1130"/>
                </a:lnTo>
                <a:lnTo>
                  <a:pt x="595" y="1167"/>
                </a:lnTo>
                <a:lnTo>
                  <a:pt x="574" y="1201"/>
                </a:lnTo>
                <a:lnTo>
                  <a:pt x="562" y="1227"/>
                </a:lnTo>
                <a:lnTo>
                  <a:pt x="548" y="1252"/>
                </a:lnTo>
                <a:lnTo>
                  <a:pt x="0" y="992"/>
                </a:lnTo>
                <a:close/>
              </a:path>
            </a:pathLst>
          </a:custGeom>
          <a:solidFill>
            <a:srgbClr val="0066FF"/>
          </a:solidFill>
          <a:ln w="20701">
            <a:solidFill>
              <a:srgbClr val="000000"/>
            </a:solidFill>
            <a:round/>
            <a:headEnd/>
            <a:tailEnd/>
          </a:ln>
        </p:spPr>
        <p:txBody>
          <a:bodyPr/>
          <a:lstStyle/>
          <a:p>
            <a:endParaRPr lang="en-US"/>
          </a:p>
        </p:txBody>
      </p:sp>
      <p:sp>
        <p:nvSpPr>
          <p:cNvPr id="33796" name="Freeform 8"/>
          <p:cNvSpPr>
            <a:spLocks/>
          </p:cNvSpPr>
          <p:nvPr/>
        </p:nvSpPr>
        <p:spPr bwMode="auto">
          <a:xfrm>
            <a:off x="1752600" y="1905000"/>
            <a:ext cx="1827213" cy="2205038"/>
          </a:xfrm>
          <a:custGeom>
            <a:avLst/>
            <a:gdLst>
              <a:gd name="T0" fmla="*/ 2147483647 w 1105"/>
              <a:gd name="T1" fmla="*/ 2147483647 h 1395"/>
              <a:gd name="T2" fmla="*/ 2147483647 w 1105"/>
              <a:gd name="T3" fmla="*/ 2147483647 h 1395"/>
              <a:gd name="T4" fmla="*/ 2147483647 w 1105"/>
              <a:gd name="T5" fmla="*/ 2147483647 h 1395"/>
              <a:gd name="T6" fmla="*/ 2147483647 w 1105"/>
              <a:gd name="T7" fmla="*/ 2147483647 h 1395"/>
              <a:gd name="T8" fmla="*/ 2147483647 w 1105"/>
              <a:gd name="T9" fmla="*/ 2147483647 h 1395"/>
              <a:gd name="T10" fmla="*/ 2147483647 w 1105"/>
              <a:gd name="T11" fmla="*/ 2147483647 h 1395"/>
              <a:gd name="T12" fmla="*/ 2147483647 w 1105"/>
              <a:gd name="T13" fmla="*/ 2147483647 h 1395"/>
              <a:gd name="T14" fmla="*/ 2147483647 w 1105"/>
              <a:gd name="T15" fmla="*/ 2147483647 h 1395"/>
              <a:gd name="T16" fmla="*/ 2147483647 w 1105"/>
              <a:gd name="T17" fmla="*/ 2147483647 h 1395"/>
              <a:gd name="T18" fmla="*/ 2147483647 w 1105"/>
              <a:gd name="T19" fmla="*/ 2147483647 h 1395"/>
              <a:gd name="T20" fmla="*/ 2147483647 w 1105"/>
              <a:gd name="T21" fmla="*/ 2147483647 h 1395"/>
              <a:gd name="T22" fmla="*/ 2147483647 w 1105"/>
              <a:gd name="T23" fmla="*/ 2147483647 h 1395"/>
              <a:gd name="T24" fmla="*/ 2147483647 w 1105"/>
              <a:gd name="T25" fmla="*/ 2147483647 h 1395"/>
              <a:gd name="T26" fmla="*/ 2147483647 w 1105"/>
              <a:gd name="T27" fmla="*/ 2147483647 h 1395"/>
              <a:gd name="T28" fmla="*/ 2147483647 w 1105"/>
              <a:gd name="T29" fmla="*/ 2147483647 h 1395"/>
              <a:gd name="T30" fmla="*/ 2147483647 w 1105"/>
              <a:gd name="T31" fmla="*/ 2147483647 h 1395"/>
              <a:gd name="T32" fmla="*/ 2147483647 w 1105"/>
              <a:gd name="T33" fmla="*/ 2147483647 h 1395"/>
              <a:gd name="T34" fmla="*/ 2147483647 w 1105"/>
              <a:gd name="T35" fmla="*/ 2147483647 h 1395"/>
              <a:gd name="T36" fmla="*/ 2147483647 w 1105"/>
              <a:gd name="T37" fmla="*/ 2147483647 h 1395"/>
              <a:gd name="T38" fmla="*/ 2147483647 w 1105"/>
              <a:gd name="T39" fmla="*/ 2147483647 h 1395"/>
              <a:gd name="T40" fmla="*/ 2147483647 w 1105"/>
              <a:gd name="T41" fmla="*/ 2147483647 h 1395"/>
              <a:gd name="T42" fmla="*/ 2147483647 w 1105"/>
              <a:gd name="T43" fmla="*/ 2147483647 h 1395"/>
              <a:gd name="T44" fmla="*/ 2147483647 w 1105"/>
              <a:gd name="T45" fmla="*/ 2147483647 h 1395"/>
              <a:gd name="T46" fmla="*/ 2147483647 w 1105"/>
              <a:gd name="T47" fmla="*/ 2147483647 h 1395"/>
              <a:gd name="T48" fmla="*/ 2147483647 w 1105"/>
              <a:gd name="T49" fmla="*/ 2147483647 h 1395"/>
              <a:gd name="T50" fmla="*/ 2147483647 w 1105"/>
              <a:gd name="T51" fmla="*/ 2147483647 h 1395"/>
              <a:gd name="T52" fmla="*/ 2147483647 w 1105"/>
              <a:gd name="T53" fmla="*/ 2147483647 h 1395"/>
              <a:gd name="T54" fmla="*/ 2147483647 w 1105"/>
              <a:gd name="T55" fmla="*/ 2147483647 h 1395"/>
              <a:gd name="T56" fmla="*/ 2147483647 w 1105"/>
              <a:gd name="T57" fmla="*/ 2147483647 h 1395"/>
              <a:gd name="T58" fmla="*/ 2147483647 w 1105"/>
              <a:gd name="T59" fmla="*/ 2147483647 h 1395"/>
              <a:gd name="T60" fmla="*/ 2147483647 w 1105"/>
              <a:gd name="T61" fmla="*/ 2147483647 h 1395"/>
              <a:gd name="T62" fmla="*/ 2147483647 w 1105"/>
              <a:gd name="T63" fmla="*/ 2147483647 h 1395"/>
              <a:gd name="T64" fmla="*/ 2147483647 w 1105"/>
              <a:gd name="T65" fmla="*/ 2147483647 h 1395"/>
              <a:gd name="T66" fmla="*/ 2147483647 w 1105"/>
              <a:gd name="T67" fmla="*/ 2147483647 h 1395"/>
              <a:gd name="T68" fmla="*/ 2147483647 w 1105"/>
              <a:gd name="T69" fmla="*/ 2147483647 h 1395"/>
              <a:gd name="T70" fmla="*/ 2147483647 w 1105"/>
              <a:gd name="T71" fmla="*/ 2147483647 h 1395"/>
              <a:gd name="T72" fmla="*/ 2147483647 w 1105"/>
              <a:gd name="T73" fmla="*/ 2147483647 h 1395"/>
              <a:gd name="T74" fmla="*/ 2147483647 w 1105"/>
              <a:gd name="T75" fmla="*/ 2147483647 h 1395"/>
              <a:gd name="T76" fmla="*/ 2147483647 w 1105"/>
              <a:gd name="T77" fmla="*/ 2147483647 h 1395"/>
              <a:gd name="T78" fmla="*/ 2147483647 w 1105"/>
              <a:gd name="T79" fmla="*/ 2147483647 h 1395"/>
              <a:gd name="T80" fmla="*/ 2147483647 w 1105"/>
              <a:gd name="T81" fmla="*/ 2147483647 h 1395"/>
              <a:gd name="T82" fmla="*/ 2147483647 w 1105"/>
              <a:gd name="T83" fmla="*/ 2147483647 h 1395"/>
              <a:gd name="T84" fmla="*/ 2147483647 w 1105"/>
              <a:gd name="T85" fmla="*/ 2147483647 h 1395"/>
              <a:gd name="T86" fmla="*/ 2147483647 w 1105"/>
              <a:gd name="T87" fmla="*/ 2147483647 h 1395"/>
              <a:gd name="T88" fmla="*/ 2147483647 w 1105"/>
              <a:gd name="T89" fmla="*/ 2147483647 h 1395"/>
              <a:gd name="T90" fmla="*/ 2147483647 w 1105"/>
              <a:gd name="T91" fmla="*/ 2147483647 h 1395"/>
              <a:gd name="T92" fmla="*/ 2147483647 w 1105"/>
              <a:gd name="T93" fmla="*/ 2147483647 h 1395"/>
              <a:gd name="T94" fmla="*/ 2147483647 w 1105"/>
              <a:gd name="T95" fmla="*/ 2147483647 h 1395"/>
              <a:gd name="T96" fmla="*/ 2147483647 w 1105"/>
              <a:gd name="T97" fmla="*/ 2147483647 h 1395"/>
              <a:gd name="T98" fmla="*/ 2147483647 w 1105"/>
              <a:gd name="T99" fmla="*/ 2147483647 h 1395"/>
              <a:gd name="T100" fmla="*/ 2147483647 w 1105"/>
              <a:gd name="T101" fmla="*/ 2147483647 h 1395"/>
              <a:gd name="T102" fmla="*/ 2147483647 w 1105"/>
              <a:gd name="T103" fmla="*/ 2147483647 h 1395"/>
              <a:gd name="T104" fmla="*/ 2147483647 w 1105"/>
              <a:gd name="T105" fmla="*/ 2147483647 h 1395"/>
              <a:gd name="T106" fmla="*/ 2147483647 w 1105"/>
              <a:gd name="T107" fmla="*/ 2147483647 h 1395"/>
              <a:gd name="T108" fmla="*/ 0 w 1105"/>
              <a:gd name="T109" fmla="*/ 2147483647 h 1395"/>
              <a:gd name="T110" fmla="*/ 2147483647 w 1105"/>
              <a:gd name="T111" fmla="*/ 0 h 1395"/>
              <a:gd name="T112" fmla="*/ 2147483647 w 1105"/>
              <a:gd name="T113" fmla="*/ 2147483647 h 1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5"/>
              <a:gd name="T172" fmla="*/ 0 h 1395"/>
              <a:gd name="T173" fmla="*/ 1105 w 1105"/>
              <a:gd name="T174" fmla="*/ 1395 h 1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5" h="1395">
                <a:moveTo>
                  <a:pt x="1105" y="577"/>
                </a:moveTo>
                <a:lnTo>
                  <a:pt x="824" y="462"/>
                </a:lnTo>
                <a:lnTo>
                  <a:pt x="813" y="488"/>
                </a:lnTo>
                <a:lnTo>
                  <a:pt x="806" y="514"/>
                </a:lnTo>
                <a:lnTo>
                  <a:pt x="798" y="542"/>
                </a:lnTo>
                <a:lnTo>
                  <a:pt x="792" y="571"/>
                </a:lnTo>
                <a:lnTo>
                  <a:pt x="784" y="608"/>
                </a:lnTo>
                <a:lnTo>
                  <a:pt x="779" y="639"/>
                </a:lnTo>
                <a:lnTo>
                  <a:pt x="774" y="672"/>
                </a:lnTo>
                <a:lnTo>
                  <a:pt x="771" y="710"/>
                </a:lnTo>
                <a:lnTo>
                  <a:pt x="767" y="748"/>
                </a:lnTo>
                <a:lnTo>
                  <a:pt x="767" y="818"/>
                </a:lnTo>
                <a:lnTo>
                  <a:pt x="769" y="853"/>
                </a:lnTo>
                <a:lnTo>
                  <a:pt x="771" y="887"/>
                </a:lnTo>
                <a:lnTo>
                  <a:pt x="775" y="921"/>
                </a:lnTo>
                <a:lnTo>
                  <a:pt x="782" y="955"/>
                </a:lnTo>
                <a:lnTo>
                  <a:pt x="788" y="988"/>
                </a:lnTo>
                <a:lnTo>
                  <a:pt x="796" y="1026"/>
                </a:lnTo>
                <a:lnTo>
                  <a:pt x="808" y="1062"/>
                </a:lnTo>
                <a:lnTo>
                  <a:pt x="280" y="1395"/>
                </a:lnTo>
                <a:lnTo>
                  <a:pt x="268" y="1361"/>
                </a:lnTo>
                <a:lnTo>
                  <a:pt x="257" y="1332"/>
                </a:lnTo>
                <a:lnTo>
                  <a:pt x="247" y="1304"/>
                </a:lnTo>
                <a:lnTo>
                  <a:pt x="238" y="1273"/>
                </a:lnTo>
                <a:lnTo>
                  <a:pt x="230" y="1248"/>
                </a:lnTo>
                <a:lnTo>
                  <a:pt x="220" y="1219"/>
                </a:lnTo>
                <a:lnTo>
                  <a:pt x="213" y="1191"/>
                </a:lnTo>
                <a:lnTo>
                  <a:pt x="207" y="1165"/>
                </a:lnTo>
                <a:lnTo>
                  <a:pt x="200" y="1138"/>
                </a:lnTo>
                <a:lnTo>
                  <a:pt x="192" y="1105"/>
                </a:lnTo>
                <a:lnTo>
                  <a:pt x="188" y="1072"/>
                </a:lnTo>
                <a:lnTo>
                  <a:pt x="181" y="1041"/>
                </a:lnTo>
                <a:lnTo>
                  <a:pt x="175" y="1010"/>
                </a:lnTo>
                <a:lnTo>
                  <a:pt x="171" y="975"/>
                </a:lnTo>
                <a:lnTo>
                  <a:pt x="168" y="941"/>
                </a:lnTo>
                <a:lnTo>
                  <a:pt x="165" y="902"/>
                </a:lnTo>
                <a:lnTo>
                  <a:pt x="162" y="865"/>
                </a:lnTo>
                <a:lnTo>
                  <a:pt x="162" y="828"/>
                </a:lnTo>
                <a:lnTo>
                  <a:pt x="162" y="789"/>
                </a:lnTo>
                <a:lnTo>
                  <a:pt x="162" y="740"/>
                </a:lnTo>
                <a:lnTo>
                  <a:pt x="163" y="697"/>
                </a:lnTo>
                <a:lnTo>
                  <a:pt x="165" y="668"/>
                </a:lnTo>
                <a:lnTo>
                  <a:pt x="168" y="632"/>
                </a:lnTo>
                <a:lnTo>
                  <a:pt x="171" y="598"/>
                </a:lnTo>
                <a:lnTo>
                  <a:pt x="176" y="558"/>
                </a:lnTo>
                <a:lnTo>
                  <a:pt x="183" y="522"/>
                </a:lnTo>
                <a:lnTo>
                  <a:pt x="189" y="490"/>
                </a:lnTo>
                <a:lnTo>
                  <a:pt x="197" y="450"/>
                </a:lnTo>
                <a:lnTo>
                  <a:pt x="205" y="417"/>
                </a:lnTo>
                <a:lnTo>
                  <a:pt x="213" y="378"/>
                </a:lnTo>
                <a:lnTo>
                  <a:pt x="223" y="346"/>
                </a:lnTo>
                <a:lnTo>
                  <a:pt x="234" y="311"/>
                </a:lnTo>
                <a:lnTo>
                  <a:pt x="246" y="275"/>
                </a:lnTo>
                <a:lnTo>
                  <a:pt x="262" y="231"/>
                </a:lnTo>
                <a:lnTo>
                  <a:pt x="0" y="122"/>
                </a:lnTo>
                <a:lnTo>
                  <a:pt x="688" y="0"/>
                </a:lnTo>
                <a:lnTo>
                  <a:pt x="1105" y="577"/>
                </a:lnTo>
                <a:close/>
              </a:path>
            </a:pathLst>
          </a:custGeom>
          <a:solidFill>
            <a:srgbClr val="339966"/>
          </a:solidFill>
          <a:ln w="20701">
            <a:solidFill>
              <a:srgbClr val="000000"/>
            </a:solidFill>
            <a:round/>
            <a:headEnd/>
            <a:tailEnd/>
          </a:ln>
        </p:spPr>
        <p:txBody>
          <a:bodyPr/>
          <a:lstStyle/>
          <a:p>
            <a:endParaRPr lang="en-US"/>
          </a:p>
        </p:txBody>
      </p:sp>
      <p:sp>
        <p:nvSpPr>
          <p:cNvPr id="33797" name="Freeform 9"/>
          <p:cNvSpPr>
            <a:spLocks/>
          </p:cNvSpPr>
          <p:nvPr/>
        </p:nvSpPr>
        <p:spPr bwMode="auto">
          <a:xfrm>
            <a:off x="1831975" y="3530600"/>
            <a:ext cx="2076450" cy="1885950"/>
          </a:xfrm>
          <a:custGeom>
            <a:avLst/>
            <a:gdLst>
              <a:gd name="T0" fmla="*/ 2147483647 w 1255"/>
              <a:gd name="T1" fmla="*/ 2147483647 h 1193"/>
              <a:gd name="T2" fmla="*/ 2147483647 w 1255"/>
              <a:gd name="T3" fmla="*/ 2147483647 h 1193"/>
              <a:gd name="T4" fmla="*/ 2147483647 w 1255"/>
              <a:gd name="T5" fmla="*/ 2147483647 h 1193"/>
              <a:gd name="T6" fmla="*/ 2147483647 w 1255"/>
              <a:gd name="T7" fmla="*/ 2147483647 h 1193"/>
              <a:gd name="T8" fmla="*/ 2147483647 w 1255"/>
              <a:gd name="T9" fmla="*/ 2147483647 h 1193"/>
              <a:gd name="T10" fmla="*/ 2147483647 w 1255"/>
              <a:gd name="T11" fmla="*/ 2147483647 h 1193"/>
              <a:gd name="T12" fmla="*/ 2147483647 w 1255"/>
              <a:gd name="T13" fmla="*/ 2147483647 h 1193"/>
              <a:gd name="T14" fmla="*/ 2147483647 w 1255"/>
              <a:gd name="T15" fmla="*/ 2147483647 h 1193"/>
              <a:gd name="T16" fmla="*/ 2147483647 w 1255"/>
              <a:gd name="T17" fmla="*/ 2147483647 h 1193"/>
              <a:gd name="T18" fmla="*/ 2147483647 w 1255"/>
              <a:gd name="T19" fmla="*/ 2147483647 h 1193"/>
              <a:gd name="T20" fmla="*/ 2147483647 w 1255"/>
              <a:gd name="T21" fmla="*/ 2147483647 h 1193"/>
              <a:gd name="T22" fmla="*/ 2147483647 w 1255"/>
              <a:gd name="T23" fmla="*/ 2147483647 h 1193"/>
              <a:gd name="T24" fmla="*/ 2147483647 w 1255"/>
              <a:gd name="T25" fmla="*/ 2147483647 h 1193"/>
              <a:gd name="T26" fmla="*/ 2147483647 w 1255"/>
              <a:gd name="T27" fmla="*/ 2147483647 h 1193"/>
              <a:gd name="T28" fmla="*/ 2147483647 w 1255"/>
              <a:gd name="T29" fmla="*/ 2147483647 h 1193"/>
              <a:gd name="T30" fmla="*/ 2147483647 w 1255"/>
              <a:gd name="T31" fmla="*/ 2147483647 h 1193"/>
              <a:gd name="T32" fmla="*/ 2147483647 w 1255"/>
              <a:gd name="T33" fmla="*/ 2147483647 h 1193"/>
              <a:gd name="T34" fmla="*/ 2147483647 w 1255"/>
              <a:gd name="T35" fmla="*/ 2147483647 h 1193"/>
              <a:gd name="T36" fmla="*/ 2147483647 w 1255"/>
              <a:gd name="T37" fmla="*/ 2147483647 h 1193"/>
              <a:gd name="T38" fmla="*/ 2147483647 w 1255"/>
              <a:gd name="T39" fmla="*/ 2147483647 h 1193"/>
              <a:gd name="T40" fmla="*/ 2147483647 w 1255"/>
              <a:gd name="T41" fmla="*/ 2147483647 h 1193"/>
              <a:gd name="T42" fmla="*/ 2147483647 w 1255"/>
              <a:gd name="T43" fmla="*/ 2147483647 h 1193"/>
              <a:gd name="T44" fmla="*/ 2147483647 w 1255"/>
              <a:gd name="T45" fmla="*/ 2147483647 h 1193"/>
              <a:gd name="T46" fmla="*/ 2147483647 w 1255"/>
              <a:gd name="T47" fmla="*/ 2147483647 h 1193"/>
              <a:gd name="T48" fmla="*/ 2147483647 w 1255"/>
              <a:gd name="T49" fmla="*/ 2147483647 h 1193"/>
              <a:gd name="T50" fmla="*/ 2147483647 w 1255"/>
              <a:gd name="T51" fmla="*/ 2147483647 h 1193"/>
              <a:gd name="T52" fmla="*/ 2147483647 w 1255"/>
              <a:gd name="T53" fmla="*/ 2147483647 h 1193"/>
              <a:gd name="T54" fmla="*/ 2147483647 w 1255"/>
              <a:gd name="T55" fmla="*/ 2147483647 h 1193"/>
              <a:gd name="T56" fmla="*/ 2147483647 w 1255"/>
              <a:gd name="T57" fmla="*/ 2147483647 h 1193"/>
              <a:gd name="T58" fmla="*/ 2147483647 w 1255"/>
              <a:gd name="T59" fmla="*/ 2147483647 h 1193"/>
              <a:gd name="T60" fmla="*/ 2147483647 w 1255"/>
              <a:gd name="T61" fmla="*/ 2147483647 h 1193"/>
              <a:gd name="T62" fmla="*/ 2147483647 w 1255"/>
              <a:gd name="T63" fmla="*/ 2147483647 h 1193"/>
              <a:gd name="T64" fmla="*/ 2147483647 w 1255"/>
              <a:gd name="T65" fmla="*/ 2147483647 h 1193"/>
              <a:gd name="T66" fmla="*/ 2147483647 w 1255"/>
              <a:gd name="T67" fmla="*/ 2147483647 h 1193"/>
              <a:gd name="T68" fmla="*/ 2147483647 w 1255"/>
              <a:gd name="T69" fmla="*/ 2147483647 h 1193"/>
              <a:gd name="T70" fmla="*/ 2147483647 w 1255"/>
              <a:gd name="T71" fmla="*/ 2147483647 h 1193"/>
              <a:gd name="T72" fmla="*/ 2147483647 w 1255"/>
              <a:gd name="T73" fmla="*/ 2147483647 h 1193"/>
              <a:gd name="T74" fmla="*/ 0 w 1255"/>
              <a:gd name="T75" fmla="*/ 2147483647 h 1193"/>
              <a:gd name="T76" fmla="*/ 2147483647 w 1255"/>
              <a:gd name="T77" fmla="*/ 0 h 1193"/>
              <a:gd name="T78" fmla="*/ 2147483647 w 1255"/>
              <a:gd name="T79" fmla="*/ 2147483647 h 1193"/>
              <a:gd name="T80" fmla="*/ 2147483647 w 1255"/>
              <a:gd name="T81" fmla="*/ 2147483647 h 1193"/>
              <a:gd name="T82" fmla="*/ 2147483647 w 1255"/>
              <a:gd name="T83" fmla="*/ 2147483647 h 1193"/>
              <a:gd name="T84" fmla="*/ 2147483647 w 1255"/>
              <a:gd name="T85" fmla="*/ 2147483647 h 1193"/>
              <a:gd name="T86" fmla="*/ 2147483647 w 1255"/>
              <a:gd name="T87" fmla="*/ 2147483647 h 1193"/>
              <a:gd name="T88" fmla="*/ 2147483647 w 1255"/>
              <a:gd name="T89" fmla="*/ 2147483647 h 1193"/>
              <a:gd name="T90" fmla="*/ 2147483647 w 1255"/>
              <a:gd name="T91" fmla="*/ 2147483647 h 1193"/>
              <a:gd name="T92" fmla="*/ 2147483647 w 1255"/>
              <a:gd name="T93" fmla="*/ 2147483647 h 1193"/>
              <a:gd name="T94" fmla="*/ 2147483647 w 1255"/>
              <a:gd name="T95" fmla="*/ 2147483647 h 1193"/>
              <a:gd name="T96" fmla="*/ 2147483647 w 1255"/>
              <a:gd name="T97" fmla="*/ 2147483647 h 1193"/>
              <a:gd name="T98" fmla="*/ 2147483647 w 1255"/>
              <a:gd name="T99" fmla="*/ 2147483647 h 1193"/>
              <a:gd name="T100" fmla="*/ 2147483647 w 1255"/>
              <a:gd name="T101" fmla="*/ 2147483647 h 1193"/>
              <a:gd name="T102" fmla="*/ 2147483647 w 1255"/>
              <a:gd name="T103" fmla="*/ 2147483647 h 1193"/>
              <a:gd name="T104" fmla="*/ 2147483647 w 1255"/>
              <a:gd name="T105" fmla="*/ 2147483647 h 1193"/>
              <a:gd name="T106" fmla="*/ 2147483647 w 1255"/>
              <a:gd name="T107" fmla="*/ 2147483647 h 1193"/>
              <a:gd name="T108" fmla="*/ 2147483647 w 1255"/>
              <a:gd name="T109" fmla="*/ 2147483647 h 1193"/>
              <a:gd name="T110" fmla="*/ 2147483647 w 1255"/>
              <a:gd name="T111" fmla="*/ 2147483647 h 1193"/>
              <a:gd name="T112" fmla="*/ 2147483647 w 1255"/>
              <a:gd name="T113" fmla="*/ 2147483647 h 1193"/>
              <a:gd name="T114" fmla="*/ 2147483647 w 1255"/>
              <a:gd name="T115" fmla="*/ 2147483647 h 1193"/>
              <a:gd name="T116" fmla="*/ 2147483647 w 1255"/>
              <a:gd name="T117" fmla="*/ 2147483647 h 1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55"/>
              <a:gd name="T178" fmla="*/ 0 h 1193"/>
              <a:gd name="T179" fmla="*/ 1255 w 1255"/>
              <a:gd name="T180" fmla="*/ 1193 h 1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55" h="1193">
                <a:moveTo>
                  <a:pt x="997" y="1193"/>
                </a:moveTo>
                <a:lnTo>
                  <a:pt x="971" y="1180"/>
                </a:lnTo>
                <a:lnTo>
                  <a:pt x="950" y="1169"/>
                </a:lnTo>
                <a:lnTo>
                  <a:pt x="927" y="1158"/>
                </a:lnTo>
                <a:lnTo>
                  <a:pt x="906" y="1146"/>
                </a:lnTo>
                <a:lnTo>
                  <a:pt x="884" y="1134"/>
                </a:lnTo>
                <a:lnTo>
                  <a:pt x="861" y="1121"/>
                </a:lnTo>
                <a:lnTo>
                  <a:pt x="840" y="1106"/>
                </a:lnTo>
                <a:lnTo>
                  <a:pt x="817" y="1093"/>
                </a:lnTo>
                <a:lnTo>
                  <a:pt x="793" y="1075"/>
                </a:lnTo>
                <a:lnTo>
                  <a:pt x="766" y="1058"/>
                </a:lnTo>
                <a:lnTo>
                  <a:pt x="745" y="1041"/>
                </a:lnTo>
                <a:lnTo>
                  <a:pt x="724" y="1024"/>
                </a:lnTo>
                <a:lnTo>
                  <a:pt x="700" y="1006"/>
                </a:lnTo>
                <a:lnTo>
                  <a:pt x="674" y="987"/>
                </a:lnTo>
                <a:lnTo>
                  <a:pt x="651" y="967"/>
                </a:lnTo>
                <a:lnTo>
                  <a:pt x="627" y="946"/>
                </a:lnTo>
                <a:lnTo>
                  <a:pt x="608" y="928"/>
                </a:lnTo>
                <a:lnTo>
                  <a:pt x="580" y="903"/>
                </a:lnTo>
                <a:lnTo>
                  <a:pt x="557" y="882"/>
                </a:lnTo>
                <a:lnTo>
                  <a:pt x="538" y="861"/>
                </a:lnTo>
                <a:lnTo>
                  <a:pt x="515" y="836"/>
                </a:lnTo>
                <a:lnTo>
                  <a:pt x="499" y="819"/>
                </a:lnTo>
                <a:lnTo>
                  <a:pt x="480" y="796"/>
                </a:lnTo>
                <a:lnTo>
                  <a:pt x="461" y="773"/>
                </a:lnTo>
                <a:lnTo>
                  <a:pt x="440" y="746"/>
                </a:lnTo>
                <a:lnTo>
                  <a:pt x="420" y="723"/>
                </a:lnTo>
                <a:lnTo>
                  <a:pt x="401" y="697"/>
                </a:lnTo>
                <a:lnTo>
                  <a:pt x="378" y="667"/>
                </a:lnTo>
                <a:lnTo>
                  <a:pt x="359" y="639"/>
                </a:lnTo>
                <a:lnTo>
                  <a:pt x="338" y="609"/>
                </a:lnTo>
                <a:lnTo>
                  <a:pt x="318" y="578"/>
                </a:lnTo>
                <a:lnTo>
                  <a:pt x="301" y="546"/>
                </a:lnTo>
                <a:lnTo>
                  <a:pt x="281" y="512"/>
                </a:lnTo>
                <a:lnTo>
                  <a:pt x="268" y="483"/>
                </a:lnTo>
                <a:lnTo>
                  <a:pt x="252" y="455"/>
                </a:lnTo>
                <a:lnTo>
                  <a:pt x="239" y="424"/>
                </a:lnTo>
                <a:lnTo>
                  <a:pt x="0" y="537"/>
                </a:lnTo>
                <a:lnTo>
                  <a:pt x="394" y="0"/>
                </a:lnTo>
                <a:lnTo>
                  <a:pt x="1061" y="58"/>
                </a:lnTo>
                <a:lnTo>
                  <a:pt x="793" y="177"/>
                </a:lnTo>
                <a:lnTo>
                  <a:pt x="809" y="211"/>
                </a:lnTo>
                <a:lnTo>
                  <a:pt x="829" y="247"/>
                </a:lnTo>
                <a:lnTo>
                  <a:pt x="853" y="285"/>
                </a:lnTo>
                <a:lnTo>
                  <a:pt x="880" y="327"/>
                </a:lnTo>
                <a:lnTo>
                  <a:pt x="905" y="360"/>
                </a:lnTo>
                <a:lnTo>
                  <a:pt x="932" y="392"/>
                </a:lnTo>
                <a:lnTo>
                  <a:pt x="958" y="424"/>
                </a:lnTo>
                <a:lnTo>
                  <a:pt x="985" y="452"/>
                </a:lnTo>
                <a:lnTo>
                  <a:pt x="1015" y="478"/>
                </a:lnTo>
                <a:lnTo>
                  <a:pt x="1045" y="507"/>
                </a:lnTo>
                <a:lnTo>
                  <a:pt x="1076" y="531"/>
                </a:lnTo>
                <a:lnTo>
                  <a:pt x="1105" y="555"/>
                </a:lnTo>
                <a:lnTo>
                  <a:pt x="1134" y="576"/>
                </a:lnTo>
                <a:lnTo>
                  <a:pt x="1170" y="599"/>
                </a:lnTo>
                <a:lnTo>
                  <a:pt x="1205" y="620"/>
                </a:lnTo>
                <a:lnTo>
                  <a:pt x="1231" y="631"/>
                </a:lnTo>
                <a:lnTo>
                  <a:pt x="1255" y="644"/>
                </a:lnTo>
                <a:lnTo>
                  <a:pt x="997" y="1193"/>
                </a:lnTo>
                <a:close/>
              </a:path>
            </a:pathLst>
          </a:custGeom>
          <a:solidFill>
            <a:srgbClr val="0066FF"/>
          </a:solidFill>
          <a:ln w="20638">
            <a:solidFill>
              <a:srgbClr val="000000"/>
            </a:solidFill>
            <a:round/>
            <a:headEnd/>
            <a:tailEnd/>
          </a:ln>
        </p:spPr>
        <p:txBody>
          <a:bodyPr/>
          <a:lstStyle/>
          <a:p>
            <a:endParaRPr lang="en-US"/>
          </a:p>
        </p:txBody>
      </p:sp>
      <p:sp>
        <p:nvSpPr>
          <p:cNvPr id="33798" name="Freeform 10"/>
          <p:cNvSpPr>
            <a:spLocks/>
          </p:cNvSpPr>
          <p:nvPr/>
        </p:nvSpPr>
        <p:spPr bwMode="auto">
          <a:xfrm>
            <a:off x="3352800" y="4187825"/>
            <a:ext cx="2254250" cy="1724025"/>
          </a:xfrm>
          <a:custGeom>
            <a:avLst/>
            <a:gdLst>
              <a:gd name="T0" fmla="*/ 2147483647 w 1363"/>
              <a:gd name="T1" fmla="*/ 0 h 1091"/>
              <a:gd name="T2" fmla="*/ 2147483647 w 1363"/>
              <a:gd name="T3" fmla="*/ 2147483647 h 1091"/>
              <a:gd name="T4" fmla="*/ 2147483647 w 1363"/>
              <a:gd name="T5" fmla="*/ 2147483647 h 1091"/>
              <a:gd name="T6" fmla="*/ 2147483647 w 1363"/>
              <a:gd name="T7" fmla="*/ 2147483647 h 1091"/>
              <a:gd name="T8" fmla="*/ 2147483647 w 1363"/>
              <a:gd name="T9" fmla="*/ 2147483647 h 1091"/>
              <a:gd name="T10" fmla="*/ 2147483647 w 1363"/>
              <a:gd name="T11" fmla="*/ 2147483647 h 1091"/>
              <a:gd name="T12" fmla="*/ 2147483647 w 1363"/>
              <a:gd name="T13" fmla="*/ 2147483647 h 1091"/>
              <a:gd name="T14" fmla="*/ 2147483647 w 1363"/>
              <a:gd name="T15" fmla="*/ 2147483647 h 1091"/>
              <a:gd name="T16" fmla="*/ 2147483647 w 1363"/>
              <a:gd name="T17" fmla="*/ 2147483647 h 1091"/>
              <a:gd name="T18" fmla="*/ 2147483647 w 1363"/>
              <a:gd name="T19" fmla="*/ 2147483647 h 1091"/>
              <a:gd name="T20" fmla="*/ 2147483647 w 1363"/>
              <a:gd name="T21" fmla="*/ 2147483647 h 1091"/>
              <a:gd name="T22" fmla="*/ 2147483647 w 1363"/>
              <a:gd name="T23" fmla="*/ 2147483647 h 1091"/>
              <a:gd name="T24" fmla="*/ 2147483647 w 1363"/>
              <a:gd name="T25" fmla="*/ 2147483647 h 1091"/>
              <a:gd name="T26" fmla="*/ 2147483647 w 1363"/>
              <a:gd name="T27" fmla="*/ 2147483647 h 1091"/>
              <a:gd name="T28" fmla="*/ 2147483647 w 1363"/>
              <a:gd name="T29" fmla="*/ 2147483647 h 1091"/>
              <a:gd name="T30" fmla="*/ 2147483647 w 1363"/>
              <a:gd name="T31" fmla="*/ 2147483647 h 1091"/>
              <a:gd name="T32" fmla="*/ 2147483647 w 1363"/>
              <a:gd name="T33" fmla="*/ 2147483647 h 1091"/>
              <a:gd name="T34" fmla="*/ 2147483647 w 1363"/>
              <a:gd name="T35" fmla="*/ 2147483647 h 1091"/>
              <a:gd name="T36" fmla="*/ 2147483647 w 1363"/>
              <a:gd name="T37" fmla="*/ 2147483647 h 1091"/>
              <a:gd name="T38" fmla="*/ 2147483647 w 1363"/>
              <a:gd name="T39" fmla="*/ 2147483647 h 1091"/>
              <a:gd name="T40" fmla="*/ 2147483647 w 1363"/>
              <a:gd name="T41" fmla="*/ 2147483647 h 1091"/>
              <a:gd name="T42" fmla="*/ 2147483647 w 1363"/>
              <a:gd name="T43" fmla="*/ 2147483647 h 1091"/>
              <a:gd name="T44" fmla="*/ 2147483647 w 1363"/>
              <a:gd name="T45" fmla="*/ 2147483647 h 1091"/>
              <a:gd name="T46" fmla="*/ 2147483647 w 1363"/>
              <a:gd name="T47" fmla="*/ 2147483647 h 1091"/>
              <a:gd name="T48" fmla="*/ 2147483647 w 1363"/>
              <a:gd name="T49" fmla="*/ 2147483647 h 1091"/>
              <a:gd name="T50" fmla="*/ 2147483647 w 1363"/>
              <a:gd name="T51" fmla="*/ 2147483647 h 1091"/>
              <a:gd name="T52" fmla="*/ 2147483647 w 1363"/>
              <a:gd name="T53" fmla="*/ 2147483647 h 1091"/>
              <a:gd name="T54" fmla="*/ 2147483647 w 1363"/>
              <a:gd name="T55" fmla="*/ 2147483647 h 1091"/>
              <a:gd name="T56" fmla="*/ 2147483647 w 1363"/>
              <a:gd name="T57" fmla="*/ 2147483647 h 1091"/>
              <a:gd name="T58" fmla="*/ 2147483647 w 1363"/>
              <a:gd name="T59" fmla="*/ 2147483647 h 1091"/>
              <a:gd name="T60" fmla="*/ 2147483647 w 1363"/>
              <a:gd name="T61" fmla="*/ 2147483647 h 1091"/>
              <a:gd name="T62" fmla="*/ 2147483647 w 1363"/>
              <a:gd name="T63" fmla="*/ 2147483647 h 1091"/>
              <a:gd name="T64" fmla="*/ 2147483647 w 1363"/>
              <a:gd name="T65" fmla="*/ 2147483647 h 1091"/>
              <a:gd name="T66" fmla="*/ 2147483647 w 1363"/>
              <a:gd name="T67" fmla="*/ 2147483647 h 1091"/>
              <a:gd name="T68" fmla="*/ 2147483647 w 1363"/>
              <a:gd name="T69" fmla="*/ 2147483647 h 1091"/>
              <a:gd name="T70" fmla="*/ 2147483647 w 1363"/>
              <a:gd name="T71" fmla="*/ 2147483647 h 1091"/>
              <a:gd name="T72" fmla="*/ 2147483647 w 1363"/>
              <a:gd name="T73" fmla="*/ 2147483647 h 1091"/>
              <a:gd name="T74" fmla="*/ 2147483647 w 1363"/>
              <a:gd name="T75" fmla="*/ 2147483647 h 1091"/>
              <a:gd name="T76" fmla="*/ 2147483647 w 1363"/>
              <a:gd name="T77" fmla="*/ 2147483647 h 1091"/>
              <a:gd name="T78" fmla="*/ 2147483647 w 1363"/>
              <a:gd name="T79" fmla="*/ 2147483647 h 1091"/>
              <a:gd name="T80" fmla="*/ 2147483647 w 1363"/>
              <a:gd name="T81" fmla="*/ 2147483647 h 1091"/>
              <a:gd name="T82" fmla="*/ 2147483647 w 1363"/>
              <a:gd name="T83" fmla="*/ 2147483647 h 1091"/>
              <a:gd name="T84" fmla="*/ 2147483647 w 1363"/>
              <a:gd name="T85" fmla="*/ 2147483647 h 1091"/>
              <a:gd name="T86" fmla="*/ 2147483647 w 1363"/>
              <a:gd name="T87" fmla="*/ 2147483647 h 1091"/>
              <a:gd name="T88" fmla="*/ 2147483647 w 1363"/>
              <a:gd name="T89" fmla="*/ 2147483647 h 1091"/>
              <a:gd name="T90" fmla="*/ 2147483647 w 1363"/>
              <a:gd name="T91" fmla="*/ 2147483647 h 1091"/>
              <a:gd name="T92" fmla="*/ 2147483647 w 1363"/>
              <a:gd name="T93" fmla="*/ 2147483647 h 1091"/>
              <a:gd name="T94" fmla="*/ 2147483647 w 1363"/>
              <a:gd name="T95" fmla="*/ 2147483647 h 1091"/>
              <a:gd name="T96" fmla="*/ 2147483647 w 1363"/>
              <a:gd name="T97" fmla="*/ 2147483647 h 1091"/>
              <a:gd name="T98" fmla="*/ 2147483647 w 1363"/>
              <a:gd name="T99" fmla="*/ 2147483647 h 1091"/>
              <a:gd name="T100" fmla="*/ 2147483647 w 1363"/>
              <a:gd name="T101" fmla="*/ 2147483647 h 1091"/>
              <a:gd name="T102" fmla="*/ 2147483647 w 1363"/>
              <a:gd name="T103" fmla="*/ 2147483647 h 1091"/>
              <a:gd name="T104" fmla="*/ 2147483647 w 1363"/>
              <a:gd name="T105" fmla="*/ 2147483647 h 1091"/>
              <a:gd name="T106" fmla="*/ 2147483647 w 1363"/>
              <a:gd name="T107" fmla="*/ 2147483647 h 1091"/>
              <a:gd name="T108" fmla="*/ 2147483647 w 1363"/>
              <a:gd name="T109" fmla="*/ 2147483647 h 1091"/>
              <a:gd name="T110" fmla="*/ 0 w 1363"/>
              <a:gd name="T111" fmla="*/ 2147483647 h 1091"/>
              <a:gd name="T112" fmla="*/ 2147483647 w 1363"/>
              <a:gd name="T113" fmla="*/ 0 h 10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3"/>
              <a:gd name="T172" fmla="*/ 0 h 1091"/>
              <a:gd name="T173" fmla="*/ 1363 w 1363"/>
              <a:gd name="T174" fmla="*/ 1091 h 10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3" h="1091">
                <a:moveTo>
                  <a:pt x="546" y="0"/>
                </a:moveTo>
                <a:lnTo>
                  <a:pt x="433" y="281"/>
                </a:lnTo>
                <a:lnTo>
                  <a:pt x="459" y="293"/>
                </a:lnTo>
                <a:lnTo>
                  <a:pt x="483" y="299"/>
                </a:lnTo>
                <a:lnTo>
                  <a:pt x="510" y="307"/>
                </a:lnTo>
                <a:lnTo>
                  <a:pt x="541" y="315"/>
                </a:lnTo>
                <a:lnTo>
                  <a:pt x="577" y="322"/>
                </a:lnTo>
                <a:lnTo>
                  <a:pt x="609" y="327"/>
                </a:lnTo>
                <a:lnTo>
                  <a:pt x="641" y="331"/>
                </a:lnTo>
                <a:lnTo>
                  <a:pt x="678" y="336"/>
                </a:lnTo>
                <a:lnTo>
                  <a:pt x="717" y="340"/>
                </a:lnTo>
                <a:lnTo>
                  <a:pt x="787" y="340"/>
                </a:lnTo>
                <a:lnTo>
                  <a:pt x="824" y="338"/>
                </a:lnTo>
                <a:lnTo>
                  <a:pt x="856" y="335"/>
                </a:lnTo>
                <a:lnTo>
                  <a:pt x="890" y="330"/>
                </a:lnTo>
                <a:lnTo>
                  <a:pt x="926" y="323"/>
                </a:lnTo>
                <a:lnTo>
                  <a:pt x="956" y="319"/>
                </a:lnTo>
                <a:lnTo>
                  <a:pt x="995" y="309"/>
                </a:lnTo>
                <a:lnTo>
                  <a:pt x="1031" y="298"/>
                </a:lnTo>
                <a:lnTo>
                  <a:pt x="1363" y="824"/>
                </a:lnTo>
                <a:lnTo>
                  <a:pt x="1331" y="837"/>
                </a:lnTo>
                <a:lnTo>
                  <a:pt x="1300" y="848"/>
                </a:lnTo>
                <a:lnTo>
                  <a:pt x="1273" y="858"/>
                </a:lnTo>
                <a:lnTo>
                  <a:pt x="1244" y="868"/>
                </a:lnTo>
                <a:lnTo>
                  <a:pt x="1216" y="876"/>
                </a:lnTo>
                <a:lnTo>
                  <a:pt x="1187" y="886"/>
                </a:lnTo>
                <a:lnTo>
                  <a:pt x="1161" y="892"/>
                </a:lnTo>
                <a:lnTo>
                  <a:pt x="1134" y="898"/>
                </a:lnTo>
                <a:lnTo>
                  <a:pt x="1106" y="905"/>
                </a:lnTo>
                <a:lnTo>
                  <a:pt x="1076" y="913"/>
                </a:lnTo>
                <a:lnTo>
                  <a:pt x="1040" y="918"/>
                </a:lnTo>
                <a:lnTo>
                  <a:pt x="1011" y="924"/>
                </a:lnTo>
                <a:lnTo>
                  <a:pt x="979" y="931"/>
                </a:lnTo>
                <a:lnTo>
                  <a:pt x="945" y="936"/>
                </a:lnTo>
                <a:lnTo>
                  <a:pt x="909" y="939"/>
                </a:lnTo>
                <a:lnTo>
                  <a:pt x="871" y="940"/>
                </a:lnTo>
                <a:lnTo>
                  <a:pt x="834" y="944"/>
                </a:lnTo>
                <a:lnTo>
                  <a:pt x="798" y="944"/>
                </a:lnTo>
                <a:lnTo>
                  <a:pt x="759" y="944"/>
                </a:lnTo>
                <a:lnTo>
                  <a:pt x="711" y="944"/>
                </a:lnTo>
                <a:lnTo>
                  <a:pt x="667" y="942"/>
                </a:lnTo>
                <a:lnTo>
                  <a:pt x="636" y="940"/>
                </a:lnTo>
                <a:lnTo>
                  <a:pt x="603" y="939"/>
                </a:lnTo>
                <a:lnTo>
                  <a:pt x="567" y="936"/>
                </a:lnTo>
                <a:lnTo>
                  <a:pt x="527" y="929"/>
                </a:lnTo>
                <a:lnTo>
                  <a:pt x="493" y="923"/>
                </a:lnTo>
                <a:lnTo>
                  <a:pt x="459" y="918"/>
                </a:lnTo>
                <a:lnTo>
                  <a:pt x="418" y="908"/>
                </a:lnTo>
                <a:lnTo>
                  <a:pt x="388" y="900"/>
                </a:lnTo>
                <a:lnTo>
                  <a:pt x="349" y="892"/>
                </a:lnTo>
                <a:lnTo>
                  <a:pt x="315" y="882"/>
                </a:lnTo>
                <a:lnTo>
                  <a:pt x="281" y="873"/>
                </a:lnTo>
                <a:lnTo>
                  <a:pt x="246" y="860"/>
                </a:lnTo>
                <a:lnTo>
                  <a:pt x="202" y="844"/>
                </a:lnTo>
                <a:lnTo>
                  <a:pt x="99" y="1091"/>
                </a:lnTo>
                <a:lnTo>
                  <a:pt x="0" y="391"/>
                </a:lnTo>
                <a:lnTo>
                  <a:pt x="546" y="0"/>
                </a:lnTo>
                <a:close/>
              </a:path>
            </a:pathLst>
          </a:custGeom>
          <a:solidFill>
            <a:srgbClr val="339966"/>
          </a:solidFill>
          <a:ln w="20701">
            <a:solidFill>
              <a:srgbClr val="000000"/>
            </a:solidFill>
            <a:round/>
            <a:headEnd/>
            <a:tailEnd/>
          </a:ln>
        </p:spPr>
        <p:txBody>
          <a:bodyPr/>
          <a:lstStyle/>
          <a:p>
            <a:endParaRPr lang="en-US"/>
          </a:p>
        </p:txBody>
      </p:sp>
      <p:sp>
        <p:nvSpPr>
          <p:cNvPr id="33799" name="Freeform 11"/>
          <p:cNvSpPr>
            <a:spLocks/>
          </p:cNvSpPr>
          <p:nvPr/>
        </p:nvSpPr>
        <p:spPr bwMode="auto">
          <a:xfrm>
            <a:off x="4775200" y="3979863"/>
            <a:ext cx="1839913" cy="1743075"/>
          </a:xfrm>
          <a:custGeom>
            <a:avLst/>
            <a:gdLst>
              <a:gd name="T0" fmla="*/ 2147483647 w 1184"/>
              <a:gd name="T1" fmla="*/ 2147483647 h 1184"/>
              <a:gd name="T2" fmla="*/ 2147483647 w 1184"/>
              <a:gd name="T3" fmla="*/ 2147483647 h 1184"/>
              <a:gd name="T4" fmla="*/ 2147483647 w 1184"/>
              <a:gd name="T5" fmla="*/ 2147483647 h 1184"/>
              <a:gd name="T6" fmla="*/ 2147483647 w 1184"/>
              <a:gd name="T7" fmla="*/ 2147483647 h 1184"/>
              <a:gd name="T8" fmla="*/ 2147483647 w 1184"/>
              <a:gd name="T9" fmla="*/ 2147483647 h 1184"/>
              <a:gd name="T10" fmla="*/ 2147483647 w 1184"/>
              <a:gd name="T11" fmla="*/ 2147483647 h 1184"/>
              <a:gd name="T12" fmla="*/ 2147483647 w 1184"/>
              <a:gd name="T13" fmla="*/ 2147483647 h 1184"/>
              <a:gd name="T14" fmla="*/ 2147483647 w 1184"/>
              <a:gd name="T15" fmla="*/ 2147483647 h 1184"/>
              <a:gd name="T16" fmla="*/ 2147483647 w 1184"/>
              <a:gd name="T17" fmla="*/ 2147483647 h 1184"/>
              <a:gd name="T18" fmla="*/ 2147483647 w 1184"/>
              <a:gd name="T19" fmla="*/ 2147483647 h 1184"/>
              <a:gd name="T20" fmla="*/ 2147483647 w 1184"/>
              <a:gd name="T21" fmla="*/ 2147483647 h 1184"/>
              <a:gd name="T22" fmla="*/ 2147483647 w 1184"/>
              <a:gd name="T23" fmla="*/ 2147483647 h 1184"/>
              <a:gd name="T24" fmla="*/ 2147483647 w 1184"/>
              <a:gd name="T25" fmla="*/ 2147483647 h 1184"/>
              <a:gd name="T26" fmla="*/ 2147483647 w 1184"/>
              <a:gd name="T27" fmla="*/ 2147483647 h 1184"/>
              <a:gd name="T28" fmla="*/ 2147483647 w 1184"/>
              <a:gd name="T29" fmla="*/ 2147483647 h 1184"/>
              <a:gd name="T30" fmla="*/ 2147483647 w 1184"/>
              <a:gd name="T31" fmla="*/ 2147483647 h 1184"/>
              <a:gd name="T32" fmla="*/ 2147483647 w 1184"/>
              <a:gd name="T33" fmla="*/ 2147483647 h 1184"/>
              <a:gd name="T34" fmla="*/ 2147483647 w 1184"/>
              <a:gd name="T35" fmla="*/ 2147483647 h 1184"/>
              <a:gd name="T36" fmla="*/ 2147483647 w 1184"/>
              <a:gd name="T37" fmla="*/ 2147483647 h 1184"/>
              <a:gd name="T38" fmla="*/ 2147483647 w 1184"/>
              <a:gd name="T39" fmla="*/ 2147483647 h 1184"/>
              <a:gd name="T40" fmla="*/ 2147483647 w 1184"/>
              <a:gd name="T41" fmla="*/ 2147483647 h 1184"/>
              <a:gd name="T42" fmla="*/ 2147483647 w 1184"/>
              <a:gd name="T43" fmla="*/ 2147483647 h 1184"/>
              <a:gd name="T44" fmla="*/ 2147483647 w 1184"/>
              <a:gd name="T45" fmla="*/ 2147483647 h 1184"/>
              <a:gd name="T46" fmla="*/ 2147483647 w 1184"/>
              <a:gd name="T47" fmla="*/ 2147483647 h 1184"/>
              <a:gd name="T48" fmla="*/ 2147483647 w 1184"/>
              <a:gd name="T49" fmla="*/ 2147483647 h 1184"/>
              <a:gd name="T50" fmla="*/ 2147483647 w 1184"/>
              <a:gd name="T51" fmla="*/ 2147483647 h 1184"/>
              <a:gd name="T52" fmla="*/ 2147483647 w 1184"/>
              <a:gd name="T53" fmla="*/ 2147483647 h 1184"/>
              <a:gd name="T54" fmla="*/ 2147483647 w 1184"/>
              <a:gd name="T55" fmla="*/ 2147483647 h 1184"/>
              <a:gd name="T56" fmla="*/ 2147483647 w 1184"/>
              <a:gd name="T57" fmla="*/ 2147483647 h 1184"/>
              <a:gd name="T58" fmla="*/ 2147483647 w 1184"/>
              <a:gd name="T59" fmla="*/ 2147483647 h 1184"/>
              <a:gd name="T60" fmla="*/ 2147483647 w 1184"/>
              <a:gd name="T61" fmla="*/ 2147483647 h 1184"/>
              <a:gd name="T62" fmla="*/ 2147483647 w 1184"/>
              <a:gd name="T63" fmla="*/ 2147483647 h 1184"/>
              <a:gd name="T64" fmla="*/ 2147483647 w 1184"/>
              <a:gd name="T65" fmla="*/ 2147483647 h 1184"/>
              <a:gd name="T66" fmla="*/ 2147483647 w 1184"/>
              <a:gd name="T67" fmla="*/ 2147483647 h 1184"/>
              <a:gd name="T68" fmla="*/ 2147483647 w 1184"/>
              <a:gd name="T69" fmla="*/ 2147483647 h 1184"/>
              <a:gd name="T70" fmla="*/ 0 w 1184"/>
              <a:gd name="T71" fmla="*/ 2147483647 h 1184"/>
              <a:gd name="T72" fmla="*/ 2147483647 w 1184"/>
              <a:gd name="T73" fmla="*/ 2147483647 h 1184"/>
              <a:gd name="T74" fmla="*/ 2147483647 w 1184"/>
              <a:gd name="T75" fmla="*/ 2147483647 h 1184"/>
              <a:gd name="T76" fmla="*/ 2147483647 w 1184"/>
              <a:gd name="T77" fmla="*/ 2147483647 h 1184"/>
              <a:gd name="T78" fmla="*/ 2147483647 w 1184"/>
              <a:gd name="T79" fmla="*/ 2147483647 h 1184"/>
              <a:gd name="T80" fmla="*/ 2147483647 w 1184"/>
              <a:gd name="T81" fmla="*/ 2147483647 h 1184"/>
              <a:gd name="T82" fmla="*/ 2147483647 w 1184"/>
              <a:gd name="T83" fmla="*/ 2147483647 h 1184"/>
              <a:gd name="T84" fmla="*/ 2147483647 w 1184"/>
              <a:gd name="T85" fmla="*/ 2147483647 h 1184"/>
              <a:gd name="T86" fmla="*/ 2147483647 w 1184"/>
              <a:gd name="T87" fmla="*/ 2147483647 h 1184"/>
              <a:gd name="T88" fmla="*/ 2147483647 w 1184"/>
              <a:gd name="T89" fmla="*/ 2147483647 h 1184"/>
              <a:gd name="T90" fmla="*/ 2147483647 w 1184"/>
              <a:gd name="T91" fmla="*/ 2147483647 h 1184"/>
              <a:gd name="T92" fmla="*/ 2147483647 w 1184"/>
              <a:gd name="T93" fmla="*/ 2147483647 h 1184"/>
              <a:gd name="T94" fmla="*/ 2147483647 w 1184"/>
              <a:gd name="T95" fmla="*/ 2147483647 h 1184"/>
              <a:gd name="T96" fmla="*/ 2147483647 w 1184"/>
              <a:gd name="T97" fmla="*/ 2147483647 h 1184"/>
              <a:gd name="T98" fmla="*/ 2147483647 w 1184"/>
              <a:gd name="T99" fmla="*/ 2147483647 h 1184"/>
              <a:gd name="T100" fmla="*/ 2147483647 w 1184"/>
              <a:gd name="T101" fmla="*/ 2147483647 h 1184"/>
              <a:gd name="T102" fmla="*/ 2147483647 w 1184"/>
              <a:gd name="T103" fmla="*/ 2147483647 h 1184"/>
              <a:gd name="T104" fmla="*/ 2147483647 w 1184"/>
              <a:gd name="T105" fmla="*/ 2147483647 h 1184"/>
              <a:gd name="T106" fmla="*/ 2147483647 w 1184"/>
              <a:gd name="T107" fmla="*/ 2147483647 h 1184"/>
              <a:gd name="T108" fmla="*/ 2147483647 w 1184"/>
              <a:gd name="T109" fmla="*/ 0 h 1184"/>
              <a:gd name="T110" fmla="*/ 2147483647 w 1184"/>
              <a:gd name="T111" fmla="*/ 2147483647 h 1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84"/>
              <a:gd name="T169" fmla="*/ 0 h 1184"/>
              <a:gd name="T170" fmla="*/ 1184 w 1184"/>
              <a:gd name="T171" fmla="*/ 1184 h 1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84" h="1184">
                <a:moveTo>
                  <a:pt x="1184" y="260"/>
                </a:moveTo>
                <a:lnTo>
                  <a:pt x="1169" y="286"/>
                </a:lnTo>
                <a:lnTo>
                  <a:pt x="1159" y="307"/>
                </a:lnTo>
                <a:lnTo>
                  <a:pt x="1147" y="330"/>
                </a:lnTo>
                <a:lnTo>
                  <a:pt x="1137" y="351"/>
                </a:lnTo>
                <a:lnTo>
                  <a:pt x="1124" y="373"/>
                </a:lnTo>
                <a:lnTo>
                  <a:pt x="1109" y="396"/>
                </a:lnTo>
                <a:lnTo>
                  <a:pt x="1096" y="417"/>
                </a:lnTo>
                <a:lnTo>
                  <a:pt x="1082" y="439"/>
                </a:lnTo>
                <a:lnTo>
                  <a:pt x="1064" y="464"/>
                </a:lnTo>
                <a:lnTo>
                  <a:pt x="1046" y="490"/>
                </a:lnTo>
                <a:lnTo>
                  <a:pt x="1032" y="511"/>
                </a:lnTo>
                <a:lnTo>
                  <a:pt x="1014" y="532"/>
                </a:lnTo>
                <a:lnTo>
                  <a:pt x="995" y="557"/>
                </a:lnTo>
                <a:lnTo>
                  <a:pt x="975" y="583"/>
                </a:lnTo>
                <a:lnTo>
                  <a:pt x="956" y="606"/>
                </a:lnTo>
                <a:lnTo>
                  <a:pt x="935" y="630"/>
                </a:lnTo>
                <a:lnTo>
                  <a:pt x="917" y="649"/>
                </a:lnTo>
                <a:lnTo>
                  <a:pt x="891" y="677"/>
                </a:lnTo>
                <a:lnTo>
                  <a:pt x="870" y="700"/>
                </a:lnTo>
                <a:lnTo>
                  <a:pt x="849" y="719"/>
                </a:lnTo>
                <a:lnTo>
                  <a:pt x="825" y="742"/>
                </a:lnTo>
                <a:lnTo>
                  <a:pt x="807" y="758"/>
                </a:lnTo>
                <a:lnTo>
                  <a:pt x="785" y="777"/>
                </a:lnTo>
                <a:lnTo>
                  <a:pt x="762" y="796"/>
                </a:lnTo>
                <a:lnTo>
                  <a:pt x="736" y="817"/>
                </a:lnTo>
                <a:lnTo>
                  <a:pt x="714" y="835"/>
                </a:lnTo>
                <a:lnTo>
                  <a:pt x="688" y="855"/>
                </a:lnTo>
                <a:lnTo>
                  <a:pt x="655" y="877"/>
                </a:lnTo>
                <a:lnTo>
                  <a:pt x="628" y="897"/>
                </a:lnTo>
                <a:lnTo>
                  <a:pt x="599" y="918"/>
                </a:lnTo>
                <a:lnTo>
                  <a:pt x="568" y="939"/>
                </a:lnTo>
                <a:lnTo>
                  <a:pt x="536" y="956"/>
                </a:lnTo>
                <a:lnTo>
                  <a:pt x="699" y="1184"/>
                </a:lnTo>
                <a:lnTo>
                  <a:pt x="48" y="892"/>
                </a:lnTo>
                <a:lnTo>
                  <a:pt x="0" y="313"/>
                </a:lnTo>
                <a:lnTo>
                  <a:pt x="135" y="477"/>
                </a:lnTo>
                <a:lnTo>
                  <a:pt x="166" y="462"/>
                </a:lnTo>
                <a:lnTo>
                  <a:pt x="197" y="446"/>
                </a:lnTo>
                <a:lnTo>
                  <a:pt x="237" y="427"/>
                </a:lnTo>
                <a:lnTo>
                  <a:pt x="276" y="404"/>
                </a:lnTo>
                <a:lnTo>
                  <a:pt x="316" y="376"/>
                </a:lnTo>
                <a:lnTo>
                  <a:pt x="350" y="352"/>
                </a:lnTo>
                <a:lnTo>
                  <a:pt x="383" y="325"/>
                </a:lnTo>
                <a:lnTo>
                  <a:pt x="415" y="297"/>
                </a:lnTo>
                <a:lnTo>
                  <a:pt x="441" y="271"/>
                </a:lnTo>
                <a:lnTo>
                  <a:pt x="468" y="242"/>
                </a:lnTo>
                <a:lnTo>
                  <a:pt x="497" y="210"/>
                </a:lnTo>
                <a:lnTo>
                  <a:pt x="521" y="181"/>
                </a:lnTo>
                <a:lnTo>
                  <a:pt x="546" y="150"/>
                </a:lnTo>
                <a:lnTo>
                  <a:pt x="567" y="123"/>
                </a:lnTo>
                <a:lnTo>
                  <a:pt x="589" y="86"/>
                </a:lnTo>
                <a:lnTo>
                  <a:pt x="610" y="52"/>
                </a:lnTo>
                <a:lnTo>
                  <a:pt x="622" y="26"/>
                </a:lnTo>
                <a:lnTo>
                  <a:pt x="633" y="0"/>
                </a:lnTo>
                <a:lnTo>
                  <a:pt x="1184" y="260"/>
                </a:lnTo>
                <a:close/>
              </a:path>
            </a:pathLst>
          </a:custGeom>
          <a:solidFill>
            <a:srgbClr val="FF0000"/>
          </a:solidFill>
          <a:ln w="20701">
            <a:solidFill>
              <a:srgbClr val="000000"/>
            </a:solidFill>
            <a:round/>
            <a:headEnd/>
            <a:tailEnd/>
          </a:ln>
        </p:spPr>
        <p:txBody>
          <a:bodyPr/>
          <a:lstStyle/>
          <a:p>
            <a:endParaRPr lang="en-US"/>
          </a:p>
        </p:txBody>
      </p:sp>
      <p:sp>
        <p:nvSpPr>
          <p:cNvPr id="33801" name="Freeform 13"/>
          <p:cNvSpPr>
            <a:spLocks/>
          </p:cNvSpPr>
          <p:nvPr/>
        </p:nvSpPr>
        <p:spPr bwMode="auto">
          <a:xfrm>
            <a:off x="5389563" y="2424113"/>
            <a:ext cx="1697037" cy="2027237"/>
          </a:xfrm>
          <a:custGeom>
            <a:avLst/>
            <a:gdLst>
              <a:gd name="T0" fmla="*/ 0 w 1092"/>
              <a:gd name="T1" fmla="*/ 2147483647 h 1378"/>
              <a:gd name="T2" fmla="*/ 2147483647 w 1092"/>
              <a:gd name="T3" fmla="*/ 2147483647 h 1378"/>
              <a:gd name="T4" fmla="*/ 2147483647 w 1092"/>
              <a:gd name="T5" fmla="*/ 2147483647 h 1378"/>
              <a:gd name="T6" fmla="*/ 2147483647 w 1092"/>
              <a:gd name="T7" fmla="*/ 2147483647 h 1378"/>
              <a:gd name="T8" fmla="*/ 2147483647 w 1092"/>
              <a:gd name="T9" fmla="*/ 2147483647 h 1378"/>
              <a:gd name="T10" fmla="*/ 2147483647 w 1092"/>
              <a:gd name="T11" fmla="*/ 2147483647 h 1378"/>
              <a:gd name="T12" fmla="*/ 2147483647 w 1092"/>
              <a:gd name="T13" fmla="*/ 2147483647 h 1378"/>
              <a:gd name="T14" fmla="*/ 2147483647 w 1092"/>
              <a:gd name="T15" fmla="*/ 2147483647 h 1378"/>
              <a:gd name="T16" fmla="*/ 2147483647 w 1092"/>
              <a:gd name="T17" fmla="*/ 2147483647 h 1378"/>
              <a:gd name="T18" fmla="*/ 2147483647 w 1092"/>
              <a:gd name="T19" fmla="*/ 2147483647 h 1378"/>
              <a:gd name="T20" fmla="*/ 2147483647 w 1092"/>
              <a:gd name="T21" fmla="*/ 2147483647 h 1378"/>
              <a:gd name="T22" fmla="*/ 2147483647 w 1092"/>
              <a:gd name="T23" fmla="*/ 2147483647 h 1378"/>
              <a:gd name="T24" fmla="*/ 2147483647 w 1092"/>
              <a:gd name="T25" fmla="*/ 2147483647 h 1378"/>
              <a:gd name="T26" fmla="*/ 2147483647 w 1092"/>
              <a:gd name="T27" fmla="*/ 2147483647 h 1378"/>
              <a:gd name="T28" fmla="*/ 2147483647 w 1092"/>
              <a:gd name="T29" fmla="*/ 2147483647 h 1378"/>
              <a:gd name="T30" fmla="*/ 2147483647 w 1092"/>
              <a:gd name="T31" fmla="*/ 2147483647 h 1378"/>
              <a:gd name="T32" fmla="*/ 2147483647 w 1092"/>
              <a:gd name="T33" fmla="*/ 2147483647 h 1378"/>
              <a:gd name="T34" fmla="*/ 2147483647 w 1092"/>
              <a:gd name="T35" fmla="*/ 2147483647 h 1378"/>
              <a:gd name="T36" fmla="*/ 2147483647 w 1092"/>
              <a:gd name="T37" fmla="*/ 2147483647 h 1378"/>
              <a:gd name="T38" fmla="*/ 2147483647 w 1092"/>
              <a:gd name="T39" fmla="*/ 2147483647 h 1378"/>
              <a:gd name="T40" fmla="*/ 2147483647 w 1092"/>
              <a:gd name="T41" fmla="*/ 0 h 1378"/>
              <a:gd name="T42" fmla="*/ 2147483647 w 1092"/>
              <a:gd name="T43" fmla="*/ 2147483647 h 1378"/>
              <a:gd name="T44" fmla="*/ 2147483647 w 1092"/>
              <a:gd name="T45" fmla="*/ 2147483647 h 1378"/>
              <a:gd name="T46" fmla="*/ 2147483647 w 1092"/>
              <a:gd name="T47" fmla="*/ 2147483647 h 1378"/>
              <a:gd name="T48" fmla="*/ 2147483647 w 1092"/>
              <a:gd name="T49" fmla="*/ 2147483647 h 1378"/>
              <a:gd name="T50" fmla="*/ 2147483647 w 1092"/>
              <a:gd name="T51" fmla="*/ 2147483647 h 1378"/>
              <a:gd name="T52" fmla="*/ 2147483647 w 1092"/>
              <a:gd name="T53" fmla="*/ 2147483647 h 1378"/>
              <a:gd name="T54" fmla="*/ 2147483647 w 1092"/>
              <a:gd name="T55" fmla="*/ 2147483647 h 1378"/>
              <a:gd name="T56" fmla="*/ 2147483647 w 1092"/>
              <a:gd name="T57" fmla="*/ 2147483647 h 1378"/>
              <a:gd name="T58" fmla="*/ 2147483647 w 1092"/>
              <a:gd name="T59" fmla="*/ 2147483647 h 1378"/>
              <a:gd name="T60" fmla="*/ 2147483647 w 1092"/>
              <a:gd name="T61" fmla="*/ 2147483647 h 1378"/>
              <a:gd name="T62" fmla="*/ 2147483647 w 1092"/>
              <a:gd name="T63" fmla="*/ 2147483647 h 1378"/>
              <a:gd name="T64" fmla="*/ 2147483647 w 1092"/>
              <a:gd name="T65" fmla="*/ 2147483647 h 1378"/>
              <a:gd name="T66" fmla="*/ 2147483647 w 1092"/>
              <a:gd name="T67" fmla="*/ 2147483647 h 1378"/>
              <a:gd name="T68" fmla="*/ 2147483647 w 1092"/>
              <a:gd name="T69" fmla="*/ 2147483647 h 1378"/>
              <a:gd name="T70" fmla="*/ 2147483647 w 1092"/>
              <a:gd name="T71" fmla="*/ 2147483647 h 1378"/>
              <a:gd name="T72" fmla="*/ 2147483647 w 1092"/>
              <a:gd name="T73" fmla="*/ 2147483647 h 1378"/>
              <a:gd name="T74" fmla="*/ 2147483647 w 1092"/>
              <a:gd name="T75" fmla="*/ 2147483647 h 1378"/>
              <a:gd name="T76" fmla="*/ 2147483647 w 1092"/>
              <a:gd name="T77" fmla="*/ 2147483647 h 1378"/>
              <a:gd name="T78" fmla="*/ 2147483647 w 1092"/>
              <a:gd name="T79" fmla="*/ 2147483647 h 1378"/>
              <a:gd name="T80" fmla="*/ 2147483647 w 1092"/>
              <a:gd name="T81" fmla="*/ 2147483647 h 1378"/>
              <a:gd name="T82" fmla="*/ 2147483647 w 1092"/>
              <a:gd name="T83" fmla="*/ 2147483647 h 1378"/>
              <a:gd name="T84" fmla="*/ 2147483647 w 1092"/>
              <a:gd name="T85" fmla="*/ 2147483647 h 1378"/>
              <a:gd name="T86" fmla="*/ 2147483647 w 1092"/>
              <a:gd name="T87" fmla="*/ 2147483647 h 1378"/>
              <a:gd name="T88" fmla="*/ 2147483647 w 1092"/>
              <a:gd name="T89" fmla="*/ 2147483647 h 1378"/>
              <a:gd name="T90" fmla="*/ 2147483647 w 1092"/>
              <a:gd name="T91" fmla="*/ 2147483647 h 1378"/>
              <a:gd name="T92" fmla="*/ 2147483647 w 1092"/>
              <a:gd name="T93" fmla="*/ 2147483647 h 1378"/>
              <a:gd name="T94" fmla="*/ 2147483647 w 1092"/>
              <a:gd name="T95" fmla="*/ 2147483647 h 1378"/>
              <a:gd name="T96" fmla="*/ 2147483647 w 1092"/>
              <a:gd name="T97" fmla="*/ 2147483647 h 1378"/>
              <a:gd name="T98" fmla="*/ 2147483647 w 1092"/>
              <a:gd name="T99" fmla="*/ 2147483647 h 1378"/>
              <a:gd name="T100" fmla="*/ 2147483647 w 1092"/>
              <a:gd name="T101" fmla="*/ 2147483647 h 1378"/>
              <a:gd name="T102" fmla="*/ 2147483647 w 1092"/>
              <a:gd name="T103" fmla="*/ 2147483647 h 1378"/>
              <a:gd name="T104" fmla="*/ 2147483647 w 1092"/>
              <a:gd name="T105" fmla="*/ 2147483647 h 1378"/>
              <a:gd name="T106" fmla="*/ 2147483647 w 1092"/>
              <a:gd name="T107" fmla="*/ 2147483647 h 1378"/>
              <a:gd name="T108" fmla="*/ 2147483647 w 1092"/>
              <a:gd name="T109" fmla="*/ 2147483647 h 1378"/>
              <a:gd name="T110" fmla="*/ 2147483647 w 1092"/>
              <a:gd name="T111" fmla="*/ 2147483647 h 1378"/>
              <a:gd name="T112" fmla="*/ 2147483647 w 1092"/>
              <a:gd name="T113" fmla="*/ 2147483647 h 1378"/>
              <a:gd name="T114" fmla="*/ 2147483647 w 1092"/>
              <a:gd name="T115" fmla="*/ 2147483647 h 1378"/>
              <a:gd name="T116" fmla="*/ 0 w 1092"/>
              <a:gd name="T117" fmla="*/ 2147483647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92"/>
              <a:gd name="T178" fmla="*/ 0 h 1378"/>
              <a:gd name="T179" fmla="*/ 1092 w 1092"/>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92" h="1378">
                <a:moveTo>
                  <a:pt x="0" y="876"/>
                </a:moveTo>
                <a:lnTo>
                  <a:pt x="272" y="977"/>
                </a:lnTo>
                <a:lnTo>
                  <a:pt x="286" y="943"/>
                </a:lnTo>
                <a:lnTo>
                  <a:pt x="298" y="911"/>
                </a:lnTo>
                <a:lnTo>
                  <a:pt x="306" y="880"/>
                </a:lnTo>
                <a:lnTo>
                  <a:pt x="314" y="853"/>
                </a:lnTo>
                <a:lnTo>
                  <a:pt x="322" y="822"/>
                </a:lnTo>
                <a:lnTo>
                  <a:pt x="328" y="787"/>
                </a:lnTo>
                <a:lnTo>
                  <a:pt x="333" y="754"/>
                </a:lnTo>
                <a:lnTo>
                  <a:pt x="338" y="722"/>
                </a:lnTo>
                <a:lnTo>
                  <a:pt x="343" y="685"/>
                </a:lnTo>
                <a:lnTo>
                  <a:pt x="344" y="646"/>
                </a:lnTo>
                <a:lnTo>
                  <a:pt x="344" y="577"/>
                </a:lnTo>
                <a:lnTo>
                  <a:pt x="343" y="539"/>
                </a:lnTo>
                <a:lnTo>
                  <a:pt x="341" y="507"/>
                </a:lnTo>
                <a:lnTo>
                  <a:pt x="336" y="473"/>
                </a:lnTo>
                <a:lnTo>
                  <a:pt x="330" y="438"/>
                </a:lnTo>
                <a:lnTo>
                  <a:pt x="323" y="407"/>
                </a:lnTo>
                <a:lnTo>
                  <a:pt x="315" y="368"/>
                </a:lnTo>
                <a:lnTo>
                  <a:pt x="304" y="331"/>
                </a:lnTo>
                <a:lnTo>
                  <a:pt x="831" y="0"/>
                </a:lnTo>
                <a:lnTo>
                  <a:pt x="844" y="32"/>
                </a:lnTo>
                <a:lnTo>
                  <a:pt x="855" y="63"/>
                </a:lnTo>
                <a:lnTo>
                  <a:pt x="865" y="90"/>
                </a:lnTo>
                <a:lnTo>
                  <a:pt x="874" y="119"/>
                </a:lnTo>
                <a:lnTo>
                  <a:pt x="882" y="147"/>
                </a:lnTo>
                <a:lnTo>
                  <a:pt x="892" y="176"/>
                </a:lnTo>
                <a:lnTo>
                  <a:pt x="898" y="202"/>
                </a:lnTo>
                <a:lnTo>
                  <a:pt x="905" y="229"/>
                </a:lnTo>
                <a:lnTo>
                  <a:pt x="911" y="257"/>
                </a:lnTo>
                <a:lnTo>
                  <a:pt x="919" y="287"/>
                </a:lnTo>
                <a:lnTo>
                  <a:pt x="924" y="323"/>
                </a:lnTo>
                <a:lnTo>
                  <a:pt x="931" y="352"/>
                </a:lnTo>
                <a:lnTo>
                  <a:pt x="937" y="384"/>
                </a:lnTo>
                <a:lnTo>
                  <a:pt x="942" y="418"/>
                </a:lnTo>
                <a:lnTo>
                  <a:pt x="944" y="454"/>
                </a:lnTo>
                <a:lnTo>
                  <a:pt x="947" y="493"/>
                </a:lnTo>
                <a:lnTo>
                  <a:pt x="950" y="530"/>
                </a:lnTo>
                <a:lnTo>
                  <a:pt x="950" y="565"/>
                </a:lnTo>
                <a:lnTo>
                  <a:pt x="950" y="604"/>
                </a:lnTo>
                <a:lnTo>
                  <a:pt x="950" y="653"/>
                </a:lnTo>
                <a:lnTo>
                  <a:pt x="949" y="696"/>
                </a:lnTo>
                <a:lnTo>
                  <a:pt x="947" y="727"/>
                </a:lnTo>
                <a:lnTo>
                  <a:pt x="944" y="761"/>
                </a:lnTo>
                <a:lnTo>
                  <a:pt x="942" y="796"/>
                </a:lnTo>
                <a:lnTo>
                  <a:pt x="936" y="837"/>
                </a:lnTo>
                <a:lnTo>
                  <a:pt x="929" y="871"/>
                </a:lnTo>
                <a:lnTo>
                  <a:pt x="923" y="905"/>
                </a:lnTo>
                <a:lnTo>
                  <a:pt x="915" y="945"/>
                </a:lnTo>
                <a:lnTo>
                  <a:pt x="907" y="976"/>
                </a:lnTo>
                <a:lnTo>
                  <a:pt x="898" y="1014"/>
                </a:lnTo>
                <a:lnTo>
                  <a:pt x="889" y="1048"/>
                </a:lnTo>
                <a:lnTo>
                  <a:pt x="877" y="1082"/>
                </a:lnTo>
                <a:lnTo>
                  <a:pt x="866" y="1118"/>
                </a:lnTo>
                <a:lnTo>
                  <a:pt x="852" y="1161"/>
                </a:lnTo>
                <a:lnTo>
                  <a:pt x="835" y="1205"/>
                </a:lnTo>
                <a:lnTo>
                  <a:pt x="1092" y="1310"/>
                </a:lnTo>
                <a:lnTo>
                  <a:pt x="448" y="1378"/>
                </a:lnTo>
                <a:lnTo>
                  <a:pt x="0" y="876"/>
                </a:lnTo>
                <a:close/>
              </a:path>
            </a:pathLst>
          </a:custGeom>
          <a:solidFill>
            <a:srgbClr val="339966"/>
          </a:solidFill>
          <a:ln w="20701">
            <a:solidFill>
              <a:srgbClr val="000000"/>
            </a:solidFill>
            <a:round/>
            <a:headEnd/>
            <a:tailEnd/>
          </a:ln>
        </p:spPr>
        <p:txBody>
          <a:bodyPr/>
          <a:lstStyle/>
          <a:p>
            <a:endParaRPr lang="en-US"/>
          </a:p>
        </p:txBody>
      </p:sp>
      <p:sp>
        <p:nvSpPr>
          <p:cNvPr id="33802" name="Freeform 14"/>
          <p:cNvSpPr>
            <a:spLocks/>
          </p:cNvSpPr>
          <p:nvPr/>
        </p:nvSpPr>
        <p:spPr bwMode="auto">
          <a:xfrm>
            <a:off x="5078413" y="1247775"/>
            <a:ext cx="1985962" cy="1789113"/>
          </a:xfrm>
          <a:custGeom>
            <a:avLst/>
            <a:gdLst>
              <a:gd name="T0" fmla="*/ 2147483647 w 1278"/>
              <a:gd name="T1" fmla="*/ 0 h 1217"/>
              <a:gd name="T2" fmla="*/ 2147483647 w 1278"/>
              <a:gd name="T3" fmla="*/ 2147483647 h 1217"/>
              <a:gd name="T4" fmla="*/ 2147483647 w 1278"/>
              <a:gd name="T5" fmla="*/ 2147483647 h 1217"/>
              <a:gd name="T6" fmla="*/ 2147483647 w 1278"/>
              <a:gd name="T7" fmla="*/ 2147483647 h 1217"/>
              <a:gd name="T8" fmla="*/ 2147483647 w 1278"/>
              <a:gd name="T9" fmla="*/ 2147483647 h 1217"/>
              <a:gd name="T10" fmla="*/ 2147483647 w 1278"/>
              <a:gd name="T11" fmla="*/ 2147483647 h 1217"/>
              <a:gd name="T12" fmla="*/ 2147483647 w 1278"/>
              <a:gd name="T13" fmla="*/ 2147483647 h 1217"/>
              <a:gd name="T14" fmla="*/ 2147483647 w 1278"/>
              <a:gd name="T15" fmla="*/ 2147483647 h 1217"/>
              <a:gd name="T16" fmla="*/ 2147483647 w 1278"/>
              <a:gd name="T17" fmla="*/ 2147483647 h 1217"/>
              <a:gd name="T18" fmla="*/ 2147483647 w 1278"/>
              <a:gd name="T19" fmla="*/ 2147483647 h 1217"/>
              <a:gd name="T20" fmla="*/ 2147483647 w 1278"/>
              <a:gd name="T21" fmla="*/ 2147483647 h 1217"/>
              <a:gd name="T22" fmla="*/ 2147483647 w 1278"/>
              <a:gd name="T23" fmla="*/ 2147483647 h 1217"/>
              <a:gd name="T24" fmla="*/ 2147483647 w 1278"/>
              <a:gd name="T25" fmla="*/ 2147483647 h 1217"/>
              <a:gd name="T26" fmla="*/ 2147483647 w 1278"/>
              <a:gd name="T27" fmla="*/ 2147483647 h 1217"/>
              <a:gd name="T28" fmla="*/ 2147483647 w 1278"/>
              <a:gd name="T29" fmla="*/ 2147483647 h 1217"/>
              <a:gd name="T30" fmla="*/ 2147483647 w 1278"/>
              <a:gd name="T31" fmla="*/ 2147483647 h 1217"/>
              <a:gd name="T32" fmla="*/ 2147483647 w 1278"/>
              <a:gd name="T33" fmla="*/ 2147483647 h 1217"/>
              <a:gd name="T34" fmla="*/ 2147483647 w 1278"/>
              <a:gd name="T35" fmla="*/ 2147483647 h 1217"/>
              <a:gd name="T36" fmla="*/ 2147483647 w 1278"/>
              <a:gd name="T37" fmla="*/ 2147483647 h 1217"/>
              <a:gd name="T38" fmla="*/ 2147483647 w 1278"/>
              <a:gd name="T39" fmla="*/ 2147483647 h 1217"/>
              <a:gd name="T40" fmla="*/ 2147483647 w 1278"/>
              <a:gd name="T41" fmla="*/ 2147483647 h 1217"/>
              <a:gd name="T42" fmla="*/ 2147483647 w 1278"/>
              <a:gd name="T43" fmla="*/ 2147483647 h 1217"/>
              <a:gd name="T44" fmla="*/ 2147483647 w 1278"/>
              <a:gd name="T45" fmla="*/ 2147483647 h 1217"/>
              <a:gd name="T46" fmla="*/ 2147483647 w 1278"/>
              <a:gd name="T47" fmla="*/ 2147483647 h 1217"/>
              <a:gd name="T48" fmla="*/ 2147483647 w 1278"/>
              <a:gd name="T49" fmla="*/ 2147483647 h 1217"/>
              <a:gd name="T50" fmla="*/ 2147483647 w 1278"/>
              <a:gd name="T51" fmla="*/ 2147483647 h 1217"/>
              <a:gd name="T52" fmla="*/ 2147483647 w 1278"/>
              <a:gd name="T53" fmla="*/ 2147483647 h 1217"/>
              <a:gd name="T54" fmla="*/ 2147483647 w 1278"/>
              <a:gd name="T55" fmla="*/ 2147483647 h 1217"/>
              <a:gd name="T56" fmla="*/ 2147483647 w 1278"/>
              <a:gd name="T57" fmla="*/ 2147483647 h 1217"/>
              <a:gd name="T58" fmla="*/ 2147483647 w 1278"/>
              <a:gd name="T59" fmla="*/ 2147483647 h 1217"/>
              <a:gd name="T60" fmla="*/ 2147483647 w 1278"/>
              <a:gd name="T61" fmla="*/ 2147483647 h 1217"/>
              <a:gd name="T62" fmla="*/ 2147483647 w 1278"/>
              <a:gd name="T63" fmla="*/ 2147483647 h 1217"/>
              <a:gd name="T64" fmla="*/ 2147483647 w 1278"/>
              <a:gd name="T65" fmla="*/ 2147483647 h 1217"/>
              <a:gd name="T66" fmla="*/ 2147483647 w 1278"/>
              <a:gd name="T67" fmla="*/ 2147483647 h 1217"/>
              <a:gd name="T68" fmla="*/ 2147483647 w 1278"/>
              <a:gd name="T69" fmla="*/ 2147483647 h 1217"/>
              <a:gd name="T70" fmla="*/ 2147483647 w 1278"/>
              <a:gd name="T71" fmla="*/ 2147483647 h 1217"/>
              <a:gd name="T72" fmla="*/ 2147483647 w 1278"/>
              <a:gd name="T73" fmla="*/ 2147483647 h 1217"/>
              <a:gd name="T74" fmla="*/ 2147483647 w 1278"/>
              <a:gd name="T75" fmla="*/ 2147483647 h 1217"/>
              <a:gd name="T76" fmla="*/ 2147483647 w 1278"/>
              <a:gd name="T77" fmla="*/ 2147483647 h 1217"/>
              <a:gd name="T78" fmla="*/ 2147483647 w 1278"/>
              <a:gd name="T79" fmla="*/ 2147483647 h 1217"/>
              <a:gd name="T80" fmla="*/ 2147483647 w 1278"/>
              <a:gd name="T81" fmla="*/ 2147483647 h 1217"/>
              <a:gd name="T82" fmla="*/ 2147483647 w 1278"/>
              <a:gd name="T83" fmla="*/ 2147483647 h 1217"/>
              <a:gd name="T84" fmla="*/ 2147483647 w 1278"/>
              <a:gd name="T85" fmla="*/ 2147483647 h 1217"/>
              <a:gd name="T86" fmla="*/ 2147483647 w 1278"/>
              <a:gd name="T87" fmla="*/ 2147483647 h 1217"/>
              <a:gd name="T88" fmla="*/ 2147483647 w 1278"/>
              <a:gd name="T89" fmla="*/ 2147483647 h 1217"/>
              <a:gd name="T90" fmla="*/ 2147483647 w 1278"/>
              <a:gd name="T91" fmla="*/ 2147483647 h 1217"/>
              <a:gd name="T92" fmla="*/ 2147483647 w 1278"/>
              <a:gd name="T93" fmla="*/ 2147483647 h 1217"/>
              <a:gd name="T94" fmla="*/ 2147483647 w 1278"/>
              <a:gd name="T95" fmla="*/ 2147483647 h 1217"/>
              <a:gd name="T96" fmla="*/ 2147483647 w 1278"/>
              <a:gd name="T97" fmla="*/ 2147483647 h 1217"/>
              <a:gd name="T98" fmla="*/ 2147483647 w 1278"/>
              <a:gd name="T99" fmla="*/ 2147483647 h 1217"/>
              <a:gd name="T100" fmla="*/ 2147483647 w 1278"/>
              <a:gd name="T101" fmla="*/ 2147483647 h 1217"/>
              <a:gd name="T102" fmla="*/ 2147483647 w 1278"/>
              <a:gd name="T103" fmla="*/ 2147483647 h 1217"/>
              <a:gd name="T104" fmla="*/ 2147483647 w 1278"/>
              <a:gd name="T105" fmla="*/ 2147483647 h 1217"/>
              <a:gd name="T106" fmla="*/ 2147483647 w 1278"/>
              <a:gd name="T107" fmla="*/ 2147483647 h 1217"/>
              <a:gd name="T108" fmla="*/ 2147483647 w 1278"/>
              <a:gd name="T109" fmla="*/ 2147483647 h 1217"/>
              <a:gd name="T110" fmla="*/ 2147483647 w 1278"/>
              <a:gd name="T111" fmla="*/ 2147483647 h 1217"/>
              <a:gd name="T112" fmla="*/ 2147483647 w 1278"/>
              <a:gd name="T113" fmla="*/ 2147483647 h 1217"/>
              <a:gd name="T114" fmla="*/ 2147483647 w 1278"/>
              <a:gd name="T115" fmla="*/ 2147483647 h 1217"/>
              <a:gd name="T116" fmla="*/ 0 w 1278"/>
              <a:gd name="T117" fmla="*/ 2147483647 h 1217"/>
              <a:gd name="T118" fmla="*/ 2147483647 w 1278"/>
              <a:gd name="T119" fmla="*/ 0 h 1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8"/>
              <a:gd name="T181" fmla="*/ 0 h 1217"/>
              <a:gd name="T182" fmla="*/ 1278 w 1278"/>
              <a:gd name="T183" fmla="*/ 1217 h 1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8" h="1217">
                <a:moveTo>
                  <a:pt x="260" y="0"/>
                </a:moveTo>
                <a:lnTo>
                  <a:pt x="286" y="13"/>
                </a:lnTo>
                <a:lnTo>
                  <a:pt x="307" y="25"/>
                </a:lnTo>
                <a:lnTo>
                  <a:pt x="330" y="36"/>
                </a:lnTo>
                <a:lnTo>
                  <a:pt x="351" y="47"/>
                </a:lnTo>
                <a:lnTo>
                  <a:pt x="373" y="60"/>
                </a:lnTo>
                <a:lnTo>
                  <a:pt x="394" y="75"/>
                </a:lnTo>
                <a:lnTo>
                  <a:pt x="415" y="88"/>
                </a:lnTo>
                <a:lnTo>
                  <a:pt x="436" y="100"/>
                </a:lnTo>
                <a:lnTo>
                  <a:pt x="462" y="118"/>
                </a:lnTo>
                <a:lnTo>
                  <a:pt x="490" y="138"/>
                </a:lnTo>
                <a:lnTo>
                  <a:pt x="511" y="152"/>
                </a:lnTo>
                <a:lnTo>
                  <a:pt x="532" y="170"/>
                </a:lnTo>
                <a:lnTo>
                  <a:pt x="557" y="188"/>
                </a:lnTo>
                <a:lnTo>
                  <a:pt x="583" y="207"/>
                </a:lnTo>
                <a:lnTo>
                  <a:pt x="606" y="226"/>
                </a:lnTo>
                <a:lnTo>
                  <a:pt x="628" y="247"/>
                </a:lnTo>
                <a:lnTo>
                  <a:pt x="649" y="267"/>
                </a:lnTo>
                <a:lnTo>
                  <a:pt x="675" y="291"/>
                </a:lnTo>
                <a:lnTo>
                  <a:pt x="698" y="312"/>
                </a:lnTo>
                <a:lnTo>
                  <a:pt x="717" y="333"/>
                </a:lnTo>
                <a:lnTo>
                  <a:pt x="740" y="357"/>
                </a:lnTo>
                <a:lnTo>
                  <a:pt x="758" y="375"/>
                </a:lnTo>
                <a:lnTo>
                  <a:pt x="777" y="398"/>
                </a:lnTo>
                <a:lnTo>
                  <a:pt x="796" y="420"/>
                </a:lnTo>
                <a:lnTo>
                  <a:pt x="817" y="448"/>
                </a:lnTo>
                <a:lnTo>
                  <a:pt x="835" y="470"/>
                </a:lnTo>
                <a:lnTo>
                  <a:pt x="855" y="496"/>
                </a:lnTo>
                <a:lnTo>
                  <a:pt x="877" y="527"/>
                </a:lnTo>
                <a:lnTo>
                  <a:pt x="897" y="554"/>
                </a:lnTo>
                <a:lnTo>
                  <a:pt x="918" y="585"/>
                </a:lnTo>
                <a:lnTo>
                  <a:pt x="937" y="616"/>
                </a:lnTo>
                <a:lnTo>
                  <a:pt x="955" y="648"/>
                </a:lnTo>
                <a:lnTo>
                  <a:pt x="974" y="682"/>
                </a:lnTo>
                <a:lnTo>
                  <a:pt x="989" y="711"/>
                </a:lnTo>
                <a:lnTo>
                  <a:pt x="1003" y="739"/>
                </a:lnTo>
                <a:lnTo>
                  <a:pt x="1016" y="771"/>
                </a:lnTo>
                <a:lnTo>
                  <a:pt x="1024" y="793"/>
                </a:lnTo>
                <a:lnTo>
                  <a:pt x="1278" y="693"/>
                </a:lnTo>
                <a:lnTo>
                  <a:pt x="884" y="1217"/>
                </a:lnTo>
                <a:lnTo>
                  <a:pt x="186" y="1131"/>
                </a:lnTo>
                <a:lnTo>
                  <a:pt x="462" y="1020"/>
                </a:lnTo>
                <a:lnTo>
                  <a:pt x="444" y="982"/>
                </a:lnTo>
                <a:lnTo>
                  <a:pt x="427" y="947"/>
                </a:lnTo>
                <a:lnTo>
                  <a:pt x="402" y="908"/>
                </a:lnTo>
                <a:lnTo>
                  <a:pt x="375" y="868"/>
                </a:lnTo>
                <a:lnTo>
                  <a:pt x="351" y="834"/>
                </a:lnTo>
                <a:lnTo>
                  <a:pt x="325" y="802"/>
                </a:lnTo>
                <a:lnTo>
                  <a:pt x="297" y="769"/>
                </a:lnTo>
                <a:lnTo>
                  <a:pt x="270" y="742"/>
                </a:lnTo>
                <a:lnTo>
                  <a:pt x="242" y="716"/>
                </a:lnTo>
                <a:lnTo>
                  <a:pt x="210" y="687"/>
                </a:lnTo>
                <a:lnTo>
                  <a:pt x="179" y="663"/>
                </a:lnTo>
                <a:lnTo>
                  <a:pt x="150" y="638"/>
                </a:lnTo>
                <a:lnTo>
                  <a:pt x="121" y="617"/>
                </a:lnTo>
                <a:lnTo>
                  <a:pt x="86" y="595"/>
                </a:lnTo>
                <a:lnTo>
                  <a:pt x="50" y="574"/>
                </a:lnTo>
                <a:lnTo>
                  <a:pt x="26" y="562"/>
                </a:lnTo>
                <a:lnTo>
                  <a:pt x="0" y="548"/>
                </a:lnTo>
                <a:lnTo>
                  <a:pt x="260" y="0"/>
                </a:lnTo>
                <a:close/>
              </a:path>
            </a:pathLst>
          </a:custGeom>
          <a:solidFill>
            <a:srgbClr val="0066FF"/>
          </a:solidFill>
          <a:ln w="20638">
            <a:solidFill>
              <a:srgbClr val="000000"/>
            </a:solidFill>
            <a:round/>
            <a:headEnd/>
            <a:tailEnd/>
          </a:ln>
        </p:spPr>
        <p:txBody>
          <a:bodyPr/>
          <a:lstStyle/>
          <a:p>
            <a:endParaRPr lang="en-US"/>
          </a:p>
        </p:txBody>
      </p:sp>
      <p:sp>
        <p:nvSpPr>
          <p:cNvPr id="33803" name="Freeform 15"/>
          <p:cNvSpPr>
            <a:spLocks/>
          </p:cNvSpPr>
          <p:nvPr/>
        </p:nvSpPr>
        <p:spPr bwMode="auto">
          <a:xfrm>
            <a:off x="3687763" y="806450"/>
            <a:ext cx="1920875" cy="1466850"/>
          </a:xfrm>
          <a:custGeom>
            <a:avLst/>
            <a:gdLst>
              <a:gd name="T0" fmla="*/ 2147483647 w 1236"/>
              <a:gd name="T1" fmla="*/ 2147483647 h 997"/>
              <a:gd name="T2" fmla="*/ 2147483647 w 1236"/>
              <a:gd name="T3" fmla="*/ 2147483647 h 997"/>
              <a:gd name="T4" fmla="*/ 2147483647 w 1236"/>
              <a:gd name="T5" fmla="*/ 2147483647 h 997"/>
              <a:gd name="T6" fmla="*/ 2147483647 w 1236"/>
              <a:gd name="T7" fmla="*/ 2147483647 h 997"/>
              <a:gd name="T8" fmla="*/ 2147483647 w 1236"/>
              <a:gd name="T9" fmla="*/ 2147483647 h 997"/>
              <a:gd name="T10" fmla="*/ 2147483647 w 1236"/>
              <a:gd name="T11" fmla="*/ 2147483647 h 997"/>
              <a:gd name="T12" fmla="*/ 2147483647 w 1236"/>
              <a:gd name="T13" fmla="*/ 2147483647 h 997"/>
              <a:gd name="T14" fmla="*/ 2147483647 w 1236"/>
              <a:gd name="T15" fmla="*/ 2147483647 h 997"/>
              <a:gd name="T16" fmla="*/ 2147483647 w 1236"/>
              <a:gd name="T17" fmla="*/ 2147483647 h 997"/>
              <a:gd name="T18" fmla="*/ 2147483647 w 1236"/>
              <a:gd name="T19" fmla="*/ 2147483647 h 997"/>
              <a:gd name="T20" fmla="*/ 2147483647 w 1236"/>
              <a:gd name="T21" fmla="*/ 2147483647 h 997"/>
              <a:gd name="T22" fmla="*/ 2147483647 w 1236"/>
              <a:gd name="T23" fmla="*/ 2147483647 h 997"/>
              <a:gd name="T24" fmla="*/ 2147483647 w 1236"/>
              <a:gd name="T25" fmla="*/ 2147483647 h 997"/>
              <a:gd name="T26" fmla="*/ 2147483647 w 1236"/>
              <a:gd name="T27" fmla="*/ 2147483647 h 997"/>
              <a:gd name="T28" fmla="*/ 2147483647 w 1236"/>
              <a:gd name="T29" fmla="*/ 2147483647 h 997"/>
              <a:gd name="T30" fmla="*/ 2147483647 w 1236"/>
              <a:gd name="T31" fmla="*/ 2147483647 h 997"/>
              <a:gd name="T32" fmla="*/ 2147483647 w 1236"/>
              <a:gd name="T33" fmla="*/ 2147483647 h 997"/>
              <a:gd name="T34" fmla="*/ 2147483647 w 1236"/>
              <a:gd name="T35" fmla="*/ 2147483647 h 997"/>
              <a:gd name="T36" fmla="*/ 0 w 1236"/>
              <a:gd name="T37" fmla="*/ 2147483647 h 997"/>
              <a:gd name="T38" fmla="*/ 2147483647 w 1236"/>
              <a:gd name="T39" fmla="*/ 2147483647 h 997"/>
              <a:gd name="T40" fmla="*/ 2147483647 w 1236"/>
              <a:gd name="T41" fmla="*/ 2147483647 h 997"/>
              <a:gd name="T42" fmla="*/ 2147483647 w 1236"/>
              <a:gd name="T43" fmla="*/ 2147483647 h 997"/>
              <a:gd name="T44" fmla="*/ 2147483647 w 1236"/>
              <a:gd name="T45" fmla="*/ 2147483647 h 997"/>
              <a:gd name="T46" fmla="*/ 2147483647 w 1236"/>
              <a:gd name="T47" fmla="*/ 2147483647 h 997"/>
              <a:gd name="T48" fmla="*/ 2147483647 w 1236"/>
              <a:gd name="T49" fmla="*/ 2147483647 h 997"/>
              <a:gd name="T50" fmla="*/ 2147483647 w 1236"/>
              <a:gd name="T51" fmla="*/ 2147483647 h 997"/>
              <a:gd name="T52" fmla="*/ 2147483647 w 1236"/>
              <a:gd name="T53" fmla="*/ 2147483647 h 997"/>
              <a:gd name="T54" fmla="*/ 2147483647 w 1236"/>
              <a:gd name="T55" fmla="*/ 2147483647 h 997"/>
              <a:gd name="T56" fmla="*/ 2147483647 w 1236"/>
              <a:gd name="T57" fmla="*/ 2147483647 h 997"/>
              <a:gd name="T58" fmla="*/ 2147483647 w 1236"/>
              <a:gd name="T59" fmla="*/ 2147483647 h 997"/>
              <a:gd name="T60" fmla="*/ 2147483647 w 1236"/>
              <a:gd name="T61" fmla="*/ 2147483647 h 997"/>
              <a:gd name="T62" fmla="*/ 2147483647 w 1236"/>
              <a:gd name="T63" fmla="*/ 2147483647 h 997"/>
              <a:gd name="T64" fmla="*/ 2147483647 w 1236"/>
              <a:gd name="T65" fmla="*/ 2147483647 h 997"/>
              <a:gd name="T66" fmla="*/ 2147483647 w 1236"/>
              <a:gd name="T67" fmla="*/ 2147483647 h 997"/>
              <a:gd name="T68" fmla="*/ 2147483647 w 1236"/>
              <a:gd name="T69" fmla="*/ 2147483647 h 997"/>
              <a:gd name="T70" fmla="*/ 2147483647 w 1236"/>
              <a:gd name="T71" fmla="*/ 2147483647 h 997"/>
              <a:gd name="T72" fmla="*/ 2147483647 w 1236"/>
              <a:gd name="T73" fmla="*/ 2147483647 h 997"/>
              <a:gd name="T74" fmla="*/ 2147483647 w 1236"/>
              <a:gd name="T75" fmla="*/ 2147483647 h 997"/>
              <a:gd name="T76" fmla="*/ 2147483647 w 1236"/>
              <a:gd name="T77" fmla="*/ 2147483647 h 997"/>
              <a:gd name="T78" fmla="*/ 2147483647 w 1236"/>
              <a:gd name="T79" fmla="*/ 2147483647 h 997"/>
              <a:gd name="T80" fmla="*/ 2147483647 w 1236"/>
              <a:gd name="T81" fmla="*/ 2147483647 h 997"/>
              <a:gd name="T82" fmla="*/ 2147483647 w 1236"/>
              <a:gd name="T83" fmla="*/ 2147483647 h 997"/>
              <a:gd name="T84" fmla="*/ 2147483647 w 1236"/>
              <a:gd name="T85" fmla="*/ 2147483647 h 997"/>
              <a:gd name="T86" fmla="*/ 2147483647 w 1236"/>
              <a:gd name="T87" fmla="*/ 2147483647 h 997"/>
              <a:gd name="T88" fmla="*/ 2147483647 w 1236"/>
              <a:gd name="T89" fmla="*/ 2147483647 h 997"/>
              <a:gd name="T90" fmla="*/ 2147483647 w 1236"/>
              <a:gd name="T91" fmla="*/ 2147483647 h 997"/>
              <a:gd name="T92" fmla="*/ 2147483647 w 1236"/>
              <a:gd name="T93" fmla="*/ 2147483647 h 997"/>
              <a:gd name="T94" fmla="*/ 2147483647 w 1236"/>
              <a:gd name="T95" fmla="*/ 2147483647 h 997"/>
              <a:gd name="T96" fmla="*/ 2147483647 w 1236"/>
              <a:gd name="T97" fmla="*/ 0 h 997"/>
              <a:gd name="T98" fmla="*/ 2147483647 w 1236"/>
              <a:gd name="T99" fmla="*/ 2147483647 h 997"/>
              <a:gd name="T100" fmla="*/ 2147483647 w 1236"/>
              <a:gd name="T101" fmla="*/ 2147483647 h 9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6"/>
              <a:gd name="T154" fmla="*/ 0 h 997"/>
              <a:gd name="T155" fmla="*/ 1236 w 1236"/>
              <a:gd name="T156" fmla="*/ 997 h 9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6" h="997">
                <a:moveTo>
                  <a:pt x="659" y="997"/>
                </a:moveTo>
                <a:lnTo>
                  <a:pt x="740" y="803"/>
                </a:lnTo>
                <a:lnTo>
                  <a:pt x="714" y="795"/>
                </a:lnTo>
                <a:lnTo>
                  <a:pt x="685" y="788"/>
                </a:lnTo>
                <a:lnTo>
                  <a:pt x="648" y="780"/>
                </a:lnTo>
                <a:lnTo>
                  <a:pt x="617" y="776"/>
                </a:lnTo>
                <a:lnTo>
                  <a:pt x="583" y="771"/>
                </a:lnTo>
                <a:lnTo>
                  <a:pt x="546" y="767"/>
                </a:lnTo>
                <a:lnTo>
                  <a:pt x="508" y="764"/>
                </a:lnTo>
                <a:lnTo>
                  <a:pt x="438" y="764"/>
                </a:lnTo>
                <a:lnTo>
                  <a:pt x="403" y="766"/>
                </a:lnTo>
                <a:lnTo>
                  <a:pt x="369" y="769"/>
                </a:lnTo>
                <a:lnTo>
                  <a:pt x="335" y="772"/>
                </a:lnTo>
                <a:lnTo>
                  <a:pt x="301" y="779"/>
                </a:lnTo>
                <a:lnTo>
                  <a:pt x="268" y="785"/>
                </a:lnTo>
                <a:lnTo>
                  <a:pt x="230" y="793"/>
                </a:lnTo>
                <a:lnTo>
                  <a:pt x="196" y="805"/>
                </a:lnTo>
                <a:lnTo>
                  <a:pt x="285" y="394"/>
                </a:lnTo>
                <a:lnTo>
                  <a:pt x="0" y="231"/>
                </a:lnTo>
                <a:lnTo>
                  <a:pt x="15" y="226"/>
                </a:lnTo>
                <a:lnTo>
                  <a:pt x="44" y="217"/>
                </a:lnTo>
                <a:lnTo>
                  <a:pt x="67" y="210"/>
                </a:lnTo>
                <a:lnTo>
                  <a:pt x="92" y="202"/>
                </a:lnTo>
                <a:lnTo>
                  <a:pt x="123" y="196"/>
                </a:lnTo>
                <a:lnTo>
                  <a:pt x="149" y="189"/>
                </a:lnTo>
                <a:lnTo>
                  <a:pt x="183" y="181"/>
                </a:lnTo>
                <a:lnTo>
                  <a:pt x="212" y="176"/>
                </a:lnTo>
                <a:lnTo>
                  <a:pt x="246" y="171"/>
                </a:lnTo>
                <a:lnTo>
                  <a:pt x="281" y="167"/>
                </a:lnTo>
                <a:lnTo>
                  <a:pt x="315" y="163"/>
                </a:lnTo>
                <a:lnTo>
                  <a:pt x="354" y="162"/>
                </a:lnTo>
                <a:lnTo>
                  <a:pt x="391" y="158"/>
                </a:lnTo>
                <a:lnTo>
                  <a:pt x="428" y="158"/>
                </a:lnTo>
                <a:lnTo>
                  <a:pt x="467" y="158"/>
                </a:lnTo>
                <a:lnTo>
                  <a:pt x="516" y="158"/>
                </a:lnTo>
                <a:lnTo>
                  <a:pt x="559" y="160"/>
                </a:lnTo>
                <a:lnTo>
                  <a:pt x="588" y="162"/>
                </a:lnTo>
                <a:lnTo>
                  <a:pt x="624" y="165"/>
                </a:lnTo>
                <a:lnTo>
                  <a:pt x="658" y="168"/>
                </a:lnTo>
                <a:lnTo>
                  <a:pt x="698" y="173"/>
                </a:lnTo>
                <a:lnTo>
                  <a:pt x="732" y="179"/>
                </a:lnTo>
                <a:lnTo>
                  <a:pt x="764" y="186"/>
                </a:lnTo>
                <a:lnTo>
                  <a:pt x="806" y="194"/>
                </a:lnTo>
                <a:lnTo>
                  <a:pt x="839" y="202"/>
                </a:lnTo>
                <a:lnTo>
                  <a:pt x="877" y="212"/>
                </a:lnTo>
                <a:lnTo>
                  <a:pt x="910" y="220"/>
                </a:lnTo>
                <a:lnTo>
                  <a:pt x="945" y="231"/>
                </a:lnTo>
                <a:lnTo>
                  <a:pt x="981" y="242"/>
                </a:lnTo>
                <a:lnTo>
                  <a:pt x="1086" y="0"/>
                </a:lnTo>
                <a:lnTo>
                  <a:pt x="1236" y="675"/>
                </a:lnTo>
                <a:lnTo>
                  <a:pt x="659" y="997"/>
                </a:lnTo>
                <a:close/>
              </a:path>
            </a:pathLst>
          </a:custGeom>
          <a:solidFill>
            <a:srgbClr val="339966"/>
          </a:solidFill>
          <a:ln w="20701">
            <a:solidFill>
              <a:srgbClr val="000000"/>
            </a:solidFill>
            <a:round/>
            <a:headEnd/>
            <a:tailEnd/>
          </a:ln>
        </p:spPr>
        <p:txBody>
          <a:bodyPr/>
          <a:lstStyle/>
          <a:p>
            <a:endParaRPr lang="en-US"/>
          </a:p>
        </p:txBody>
      </p:sp>
      <p:pic>
        <p:nvPicPr>
          <p:cNvPr id="33807" name="Picture 19" descr="arslogo"/>
          <p:cNvPicPr>
            <a:picLocks noChangeAspect="1" noChangeArrowheads="1"/>
          </p:cNvPicPr>
          <p:nvPr/>
        </p:nvPicPr>
        <p:blipFill>
          <a:blip r:embed="rId2" cstate="print">
            <a:clrChange>
              <a:clrFrom>
                <a:srgbClr val="0000FF"/>
              </a:clrFrom>
              <a:clrTo>
                <a:srgbClr val="0000FF">
                  <a:alpha val="0"/>
                </a:srgbClr>
              </a:clrTo>
            </a:clrChange>
          </a:blip>
          <a:srcRect r="49211"/>
          <a:stretch>
            <a:fillRect/>
          </a:stretch>
        </p:blipFill>
        <p:spPr bwMode="auto">
          <a:xfrm>
            <a:off x="0" y="6029325"/>
            <a:ext cx="1216025" cy="819150"/>
          </a:xfrm>
          <a:prstGeom prst="rect">
            <a:avLst/>
          </a:prstGeom>
          <a:noFill/>
          <a:ln w="9525">
            <a:noFill/>
            <a:miter lim="800000"/>
            <a:headEnd/>
            <a:tailEnd/>
          </a:ln>
        </p:spPr>
      </p:pic>
      <p:pic>
        <p:nvPicPr>
          <p:cNvPr id="33808" name="Picture 20" descr="arslogo"/>
          <p:cNvPicPr>
            <a:picLocks noChangeAspect="1" noChangeArrowheads="1"/>
          </p:cNvPicPr>
          <p:nvPr/>
        </p:nvPicPr>
        <p:blipFill>
          <a:blip r:embed="rId2" cstate="print">
            <a:clrChange>
              <a:clrFrom>
                <a:srgbClr val="0000FF"/>
              </a:clrFrom>
              <a:clrTo>
                <a:srgbClr val="0000FF">
                  <a:alpha val="0"/>
                </a:srgbClr>
              </a:clrTo>
            </a:clrChange>
          </a:blip>
          <a:srcRect l="50789"/>
          <a:stretch>
            <a:fillRect/>
          </a:stretch>
        </p:blipFill>
        <p:spPr bwMode="auto">
          <a:xfrm>
            <a:off x="7848600" y="5957888"/>
            <a:ext cx="1216025" cy="8445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 Map.jpg"/>
          <p:cNvPicPr>
            <a:picLocks noChangeAspect="1"/>
          </p:cNvPicPr>
          <p:nvPr/>
        </p:nvPicPr>
        <p:blipFill>
          <a:blip r:embed="rId2" cstate="print"/>
          <a:stretch>
            <a:fillRect/>
          </a:stretch>
        </p:blipFill>
        <p:spPr>
          <a:xfrm>
            <a:off x="685800" y="661488"/>
            <a:ext cx="7848600" cy="6067130"/>
          </a:xfrm>
          <a:prstGeom prst="rect">
            <a:avLst/>
          </a:prstGeom>
        </p:spPr>
      </p:pic>
      <p:sp>
        <p:nvSpPr>
          <p:cNvPr id="6148" name="Text Box 4"/>
          <p:cNvSpPr txBox="1">
            <a:spLocks noChangeArrowheads="1"/>
          </p:cNvSpPr>
          <p:nvPr/>
        </p:nvSpPr>
        <p:spPr bwMode="auto">
          <a:xfrm>
            <a:off x="2613025" y="-49213"/>
            <a:ext cx="3435350" cy="641351"/>
          </a:xfrm>
          <a:prstGeom prst="rect">
            <a:avLst/>
          </a:prstGeom>
          <a:noFill/>
          <a:ln w="9525" algn="ctr">
            <a:noFill/>
            <a:miter lim="800000"/>
            <a:headEnd/>
            <a:tailEnd/>
          </a:ln>
        </p:spPr>
        <p:txBody>
          <a:bodyPr wrap="none">
            <a:spAutoFit/>
          </a:bodyPr>
          <a:lstStyle/>
          <a:p>
            <a:pPr algn="ctr"/>
            <a:r>
              <a:rPr lang="en-US" sz="3600" b="1">
                <a:solidFill>
                  <a:srgbClr val="FFFF00"/>
                </a:solidFill>
              </a:rPr>
              <a:t>ARS Locations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p:cNvSpPr txBox="1">
            <a:spLocks noChangeArrowheads="1"/>
          </p:cNvSpPr>
          <p:nvPr/>
        </p:nvSpPr>
        <p:spPr bwMode="auto">
          <a:xfrm>
            <a:off x="3505200" y="1336675"/>
            <a:ext cx="2209800" cy="384175"/>
          </a:xfrm>
          <a:prstGeom prst="rect">
            <a:avLst/>
          </a:prstGeom>
          <a:noFill/>
          <a:ln w="9525">
            <a:noFill/>
            <a:miter lim="800000"/>
            <a:headEnd/>
            <a:tailEnd/>
          </a:ln>
        </p:spPr>
        <p:txBody>
          <a:bodyPr>
            <a:spAutoFit/>
          </a:bodyPr>
          <a:lstStyle/>
          <a:p>
            <a:pPr eaLnBrk="0" hangingPunct="0">
              <a:lnSpc>
                <a:spcPct val="80000"/>
              </a:lnSpc>
              <a:spcBef>
                <a:spcPct val="50000"/>
              </a:spcBef>
            </a:pPr>
            <a:r>
              <a:rPr lang="en-US" sz="2400">
                <a:solidFill>
                  <a:schemeClr val="bg1"/>
                </a:solidFill>
                <a:latin typeface="Arial Black" pitchFamily="34" charset="0"/>
              </a:rPr>
              <a:t>Input</a:t>
            </a:r>
            <a:endParaRPr lang="en-US" sz="1800">
              <a:solidFill>
                <a:schemeClr val="bg1"/>
              </a:solidFill>
              <a:latin typeface="Arial Black" pitchFamily="34" charset="0"/>
            </a:endParaRPr>
          </a:p>
        </p:txBody>
      </p:sp>
      <p:sp>
        <p:nvSpPr>
          <p:cNvPr id="12295" name="Freeform 7"/>
          <p:cNvSpPr>
            <a:spLocks/>
          </p:cNvSpPr>
          <p:nvPr/>
        </p:nvSpPr>
        <p:spPr bwMode="auto">
          <a:xfrm>
            <a:off x="2181225" y="900113"/>
            <a:ext cx="1951038" cy="1841500"/>
          </a:xfrm>
          <a:custGeom>
            <a:avLst/>
            <a:gdLst>
              <a:gd name="T0" fmla="*/ 0 w 1255"/>
              <a:gd name="T1" fmla="*/ 2147483647 h 1252"/>
              <a:gd name="T2" fmla="*/ 2147483647 w 1255"/>
              <a:gd name="T3" fmla="*/ 2147483647 h 1252"/>
              <a:gd name="T4" fmla="*/ 2147483647 w 1255"/>
              <a:gd name="T5" fmla="*/ 2147483647 h 1252"/>
              <a:gd name="T6" fmla="*/ 2147483647 w 1255"/>
              <a:gd name="T7" fmla="*/ 2147483647 h 1252"/>
              <a:gd name="T8" fmla="*/ 2147483647 w 1255"/>
              <a:gd name="T9" fmla="*/ 2147483647 h 1252"/>
              <a:gd name="T10" fmla="*/ 2147483647 w 1255"/>
              <a:gd name="T11" fmla="*/ 2147483647 h 1252"/>
              <a:gd name="T12" fmla="*/ 2147483647 w 1255"/>
              <a:gd name="T13" fmla="*/ 2147483647 h 1252"/>
              <a:gd name="T14" fmla="*/ 2147483647 w 1255"/>
              <a:gd name="T15" fmla="*/ 2147483647 h 1252"/>
              <a:gd name="T16" fmla="*/ 2147483647 w 1255"/>
              <a:gd name="T17" fmla="*/ 2147483647 h 1252"/>
              <a:gd name="T18" fmla="*/ 2147483647 w 1255"/>
              <a:gd name="T19" fmla="*/ 2147483647 h 1252"/>
              <a:gd name="T20" fmla="*/ 2147483647 w 1255"/>
              <a:gd name="T21" fmla="*/ 2147483647 h 1252"/>
              <a:gd name="T22" fmla="*/ 2147483647 w 1255"/>
              <a:gd name="T23" fmla="*/ 2147483647 h 1252"/>
              <a:gd name="T24" fmla="*/ 2147483647 w 1255"/>
              <a:gd name="T25" fmla="*/ 2147483647 h 1252"/>
              <a:gd name="T26" fmla="*/ 2147483647 w 1255"/>
              <a:gd name="T27" fmla="*/ 2147483647 h 1252"/>
              <a:gd name="T28" fmla="*/ 2147483647 w 1255"/>
              <a:gd name="T29" fmla="*/ 2147483647 h 1252"/>
              <a:gd name="T30" fmla="*/ 2147483647 w 1255"/>
              <a:gd name="T31" fmla="*/ 2147483647 h 1252"/>
              <a:gd name="T32" fmla="*/ 2147483647 w 1255"/>
              <a:gd name="T33" fmla="*/ 2147483647 h 1252"/>
              <a:gd name="T34" fmla="*/ 2147483647 w 1255"/>
              <a:gd name="T35" fmla="*/ 2147483647 h 1252"/>
              <a:gd name="T36" fmla="*/ 2147483647 w 1255"/>
              <a:gd name="T37" fmla="*/ 2147483647 h 1252"/>
              <a:gd name="T38" fmla="*/ 2147483647 w 1255"/>
              <a:gd name="T39" fmla="*/ 2147483647 h 1252"/>
              <a:gd name="T40" fmla="*/ 2147483647 w 1255"/>
              <a:gd name="T41" fmla="*/ 2147483647 h 1252"/>
              <a:gd name="T42" fmla="*/ 2147483647 w 1255"/>
              <a:gd name="T43" fmla="*/ 2147483647 h 1252"/>
              <a:gd name="T44" fmla="*/ 2147483647 w 1255"/>
              <a:gd name="T45" fmla="*/ 2147483647 h 1252"/>
              <a:gd name="T46" fmla="*/ 2147483647 w 1255"/>
              <a:gd name="T47" fmla="*/ 2147483647 h 1252"/>
              <a:gd name="T48" fmla="*/ 2147483647 w 1255"/>
              <a:gd name="T49" fmla="*/ 2147483647 h 1252"/>
              <a:gd name="T50" fmla="*/ 2147483647 w 1255"/>
              <a:gd name="T51" fmla="*/ 2147483647 h 1252"/>
              <a:gd name="T52" fmla="*/ 2147483647 w 1255"/>
              <a:gd name="T53" fmla="*/ 2147483647 h 1252"/>
              <a:gd name="T54" fmla="*/ 2147483647 w 1255"/>
              <a:gd name="T55" fmla="*/ 2147483647 h 1252"/>
              <a:gd name="T56" fmla="*/ 2147483647 w 1255"/>
              <a:gd name="T57" fmla="*/ 2147483647 h 1252"/>
              <a:gd name="T58" fmla="*/ 2147483647 w 1255"/>
              <a:gd name="T59" fmla="*/ 2147483647 h 1252"/>
              <a:gd name="T60" fmla="*/ 2147483647 w 1255"/>
              <a:gd name="T61" fmla="*/ 2147483647 h 1252"/>
              <a:gd name="T62" fmla="*/ 2147483647 w 1255"/>
              <a:gd name="T63" fmla="*/ 2147483647 h 1252"/>
              <a:gd name="T64" fmla="*/ 2147483647 w 1255"/>
              <a:gd name="T65" fmla="*/ 2147483647 h 1252"/>
              <a:gd name="T66" fmla="*/ 2147483647 w 1255"/>
              <a:gd name="T67" fmla="*/ 2147483647 h 1252"/>
              <a:gd name="T68" fmla="*/ 2147483647 w 1255"/>
              <a:gd name="T69" fmla="*/ 2147483647 h 1252"/>
              <a:gd name="T70" fmla="*/ 2147483647 w 1255"/>
              <a:gd name="T71" fmla="*/ 2147483647 h 1252"/>
              <a:gd name="T72" fmla="*/ 2147483647 w 1255"/>
              <a:gd name="T73" fmla="*/ 2147483647 h 1252"/>
              <a:gd name="T74" fmla="*/ 2147483647 w 1255"/>
              <a:gd name="T75" fmla="*/ 2147483647 h 1252"/>
              <a:gd name="T76" fmla="*/ 2147483647 w 1255"/>
              <a:gd name="T77" fmla="*/ 0 h 1252"/>
              <a:gd name="T78" fmla="*/ 2147483647 w 1255"/>
              <a:gd name="T79" fmla="*/ 2147483647 h 1252"/>
              <a:gd name="T80" fmla="*/ 2147483647 w 1255"/>
              <a:gd name="T81" fmla="*/ 2147483647 h 1252"/>
              <a:gd name="T82" fmla="*/ 2147483647 w 1255"/>
              <a:gd name="T83" fmla="*/ 2147483647 h 1252"/>
              <a:gd name="T84" fmla="*/ 2147483647 w 1255"/>
              <a:gd name="T85" fmla="*/ 2147483647 h 1252"/>
              <a:gd name="T86" fmla="*/ 2147483647 w 1255"/>
              <a:gd name="T87" fmla="*/ 2147483647 h 1252"/>
              <a:gd name="T88" fmla="*/ 2147483647 w 1255"/>
              <a:gd name="T89" fmla="*/ 2147483647 h 1252"/>
              <a:gd name="T90" fmla="*/ 2147483647 w 1255"/>
              <a:gd name="T91" fmla="*/ 2147483647 h 1252"/>
              <a:gd name="T92" fmla="*/ 2147483647 w 1255"/>
              <a:gd name="T93" fmla="*/ 2147483647 h 1252"/>
              <a:gd name="T94" fmla="*/ 2147483647 w 1255"/>
              <a:gd name="T95" fmla="*/ 2147483647 h 1252"/>
              <a:gd name="T96" fmla="*/ 2147483647 w 1255"/>
              <a:gd name="T97" fmla="*/ 2147483647 h 1252"/>
              <a:gd name="T98" fmla="*/ 2147483647 w 1255"/>
              <a:gd name="T99" fmla="*/ 2147483647 h 1252"/>
              <a:gd name="T100" fmla="*/ 2147483647 w 1255"/>
              <a:gd name="T101" fmla="*/ 2147483647 h 1252"/>
              <a:gd name="T102" fmla="*/ 2147483647 w 1255"/>
              <a:gd name="T103" fmla="*/ 2147483647 h 1252"/>
              <a:gd name="T104" fmla="*/ 2147483647 w 1255"/>
              <a:gd name="T105" fmla="*/ 2147483647 h 1252"/>
              <a:gd name="T106" fmla="*/ 2147483647 w 1255"/>
              <a:gd name="T107" fmla="*/ 2147483647 h 1252"/>
              <a:gd name="T108" fmla="*/ 2147483647 w 1255"/>
              <a:gd name="T109" fmla="*/ 2147483647 h 1252"/>
              <a:gd name="T110" fmla="*/ 2147483647 w 1255"/>
              <a:gd name="T111" fmla="*/ 2147483647 h 1252"/>
              <a:gd name="T112" fmla="*/ 2147483647 w 1255"/>
              <a:gd name="T113" fmla="*/ 2147483647 h 1252"/>
              <a:gd name="T114" fmla="*/ 2147483647 w 1255"/>
              <a:gd name="T115" fmla="*/ 2147483647 h 1252"/>
              <a:gd name="T116" fmla="*/ 2147483647 w 1255"/>
              <a:gd name="T117" fmla="*/ 2147483647 h 1252"/>
              <a:gd name="T118" fmla="*/ 0 w 1255"/>
              <a:gd name="T119" fmla="*/ 2147483647 h 1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5"/>
              <a:gd name="T181" fmla="*/ 0 h 1252"/>
              <a:gd name="T182" fmla="*/ 1255 w 1255"/>
              <a:gd name="T183" fmla="*/ 1252 h 12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5" h="1252">
                <a:moveTo>
                  <a:pt x="0" y="992"/>
                </a:moveTo>
                <a:lnTo>
                  <a:pt x="13" y="966"/>
                </a:lnTo>
                <a:lnTo>
                  <a:pt x="24" y="945"/>
                </a:lnTo>
                <a:lnTo>
                  <a:pt x="36" y="923"/>
                </a:lnTo>
                <a:lnTo>
                  <a:pt x="47" y="902"/>
                </a:lnTo>
                <a:lnTo>
                  <a:pt x="60" y="879"/>
                </a:lnTo>
                <a:lnTo>
                  <a:pt x="75" y="857"/>
                </a:lnTo>
                <a:lnTo>
                  <a:pt x="87" y="836"/>
                </a:lnTo>
                <a:lnTo>
                  <a:pt x="100" y="813"/>
                </a:lnTo>
                <a:lnTo>
                  <a:pt x="118" y="787"/>
                </a:lnTo>
                <a:lnTo>
                  <a:pt x="138" y="761"/>
                </a:lnTo>
                <a:lnTo>
                  <a:pt x="152" y="740"/>
                </a:lnTo>
                <a:lnTo>
                  <a:pt x="170" y="719"/>
                </a:lnTo>
                <a:lnTo>
                  <a:pt x="188" y="695"/>
                </a:lnTo>
                <a:lnTo>
                  <a:pt x="207" y="669"/>
                </a:lnTo>
                <a:lnTo>
                  <a:pt x="226" y="647"/>
                </a:lnTo>
                <a:lnTo>
                  <a:pt x="247" y="622"/>
                </a:lnTo>
                <a:lnTo>
                  <a:pt x="267" y="603"/>
                </a:lnTo>
                <a:lnTo>
                  <a:pt x="291" y="576"/>
                </a:lnTo>
                <a:lnTo>
                  <a:pt x="312" y="553"/>
                </a:lnTo>
                <a:lnTo>
                  <a:pt x="333" y="534"/>
                </a:lnTo>
                <a:lnTo>
                  <a:pt x="357" y="511"/>
                </a:lnTo>
                <a:lnTo>
                  <a:pt x="375" y="495"/>
                </a:lnTo>
                <a:lnTo>
                  <a:pt x="398" y="475"/>
                </a:lnTo>
                <a:lnTo>
                  <a:pt x="420" y="456"/>
                </a:lnTo>
                <a:lnTo>
                  <a:pt x="448" y="435"/>
                </a:lnTo>
                <a:lnTo>
                  <a:pt x="470" y="417"/>
                </a:lnTo>
                <a:lnTo>
                  <a:pt x="496" y="396"/>
                </a:lnTo>
                <a:lnTo>
                  <a:pt x="527" y="375"/>
                </a:lnTo>
                <a:lnTo>
                  <a:pt x="554" y="354"/>
                </a:lnTo>
                <a:lnTo>
                  <a:pt x="585" y="333"/>
                </a:lnTo>
                <a:lnTo>
                  <a:pt x="616" y="314"/>
                </a:lnTo>
                <a:lnTo>
                  <a:pt x="648" y="296"/>
                </a:lnTo>
                <a:lnTo>
                  <a:pt x="682" y="277"/>
                </a:lnTo>
                <a:lnTo>
                  <a:pt x="711" y="264"/>
                </a:lnTo>
                <a:lnTo>
                  <a:pt x="738" y="248"/>
                </a:lnTo>
                <a:lnTo>
                  <a:pt x="771" y="235"/>
                </a:lnTo>
                <a:lnTo>
                  <a:pt x="793" y="225"/>
                </a:lnTo>
                <a:lnTo>
                  <a:pt x="696" y="0"/>
                </a:lnTo>
                <a:lnTo>
                  <a:pt x="1255" y="320"/>
                </a:lnTo>
                <a:lnTo>
                  <a:pt x="1110" y="984"/>
                </a:lnTo>
                <a:lnTo>
                  <a:pt x="1019" y="787"/>
                </a:lnTo>
                <a:lnTo>
                  <a:pt x="982" y="805"/>
                </a:lnTo>
                <a:lnTo>
                  <a:pt x="947" y="824"/>
                </a:lnTo>
                <a:lnTo>
                  <a:pt x="908" y="849"/>
                </a:lnTo>
                <a:lnTo>
                  <a:pt x="866" y="876"/>
                </a:lnTo>
                <a:lnTo>
                  <a:pt x="834" y="900"/>
                </a:lnTo>
                <a:lnTo>
                  <a:pt x="801" y="928"/>
                </a:lnTo>
                <a:lnTo>
                  <a:pt x="769" y="954"/>
                </a:lnTo>
                <a:lnTo>
                  <a:pt x="742" y="981"/>
                </a:lnTo>
                <a:lnTo>
                  <a:pt x="716" y="1010"/>
                </a:lnTo>
                <a:lnTo>
                  <a:pt x="687" y="1041"/>
                </a:lnTo>
                <a:lnTo>
                  <a:pt x="662" y="1071"/>
                </a:lnTo>
                <a:lnTo>
                  <a:pt x="638" y="1102"/>
                </a:lnTo>
                <a:lnTo>
                  <a:pt x="617" y="1130"/>
                </a:lnTo>
                <a:lnTo>
                  <a:pt x="595" y="1167"/>
                </a:lnTo>
                <a:lnTo>
                  <a:pt x="574" y="1201"/>
                </a:lnTo>
                <a:lnTo>
                  <a:pt x="562" y="1227"/>
                </a:lnTo>
                <a:lnTo>
                  <a:pt x="548" y="1252"/>
                </a:lnTo>
                <a:lnTo>
                  <a:pt x="0" y="992"/>
                </a:lnTo>
                <a:close/>
              </a:path>
            </a:pathLst>
          </a:custGeom>
          <a:solidFill>
            <a:srgbClr val="0066FF"/>
          </a:solidFill>
          <a:ln w="20701">
            <a:solidFill>
              <a:srgbClr val="000000"/>
            </a:solidFill>
            <a:round/>
            <a:headEnd/>
            <a:tailEnd/>
          </a:ln>
        </p:spPr>
        <p:txBody>
          <a:bodyPr/>
          <a:lstStyle/>
          <a:p>
            <a:endParaRPr lang="en-US"/>
          </a:p>
        </p:txBody>
      </p:sp>
      <p:sp>
        <p:nvSpPr>
          <p:cNvPr id="12296" name="Freeform 8"/>
          <p:cNvSpPr>
            <a:spLocks/>
          </p:cNvSpPr>
          <p:nvPr/>
        </p:nvSpPr>
        <p:spPr bwMode="auto">
          <a:xfrm>
            <a:off x="1749425" y="1936750"/>
            <a:ext cx="1827213" cy="2205038"/>
          </a:xfrm>
          <a:custGeom>
            <a:avLst/>
            <a:gdLst>
              <a:gd name="T0" fmla="*/ 2147483647 w 1105"/>
              <a:gd name="T1" fmla="*/ 2147483647 h 1395"/>
              <a:gd name="T2" fmla="*/ 2147483647 w 1105"/>
              <a:gd name="T3" fmla="*/ 2147483647 h 1395"/>
              <a:gd name="T4" fmla="*/ 2147483647 w 1105"/>
              <a:gd name="T5" fmla="*/ 2147483647 h 1395"/>
              <a:gd name="T6" fmla="*/ 2147483647 w 1105"/>
              <a:gd name="T7" fmla="*/ 2147483647 h 1395"/>
              <a:gd name="T8" fmla="*/ 2147483647 w 1105"/>
              <a:gd name="T9" fmla="*/ 2147483647 h 1395"/>
              <a:gd name="T10" fmla="*/ 2147483647 w 1105"/>
              <a:gd name="T11" fmla="*/ 2147483647 h 1395"/>
              <a:gd name="T12" fmla="*/ 2147483647 w 1105"/>
              <a:gd name="T13" fmla="*/ 2147483647 h 1395"/>
              <a:gd name="T14" fmla="*/ 2147483647 w 1105"/>
              <a:gd name="T15" fmla="*/ 2147483647 h 1395"/>
              <a:gd name="T16" fmla="*/ 2147483647 w 1105"/>
              <a:gd name="T17" fmla="*/ 2147483647 h 1395"/>
              <a:gd name="T18" fmla="*/ 2147483647 w 1105"/>
              <a:gd name="T19" fmla="*/ 2147483647 h 1395"/>
              <a:gd name="T20" fmla="*/ 2147483647 w 1105"/>
              <a:gd name="T21" fmla="*/ 2147483647 h 1395"/>
              <a:gd name="T22" fmla="*/ 2147483647 w 1105"/>
              <a:gd name="T23" fmla="*/ 2147483647 h 1395"/>
              <a:gd name="T24" fmla="*/ 2147483647 w 1105"/>
              <a:gd name="T25" fmla="*/ 2147483647 h 1395"/>
              <a:gd name="T26" fmla="*/ 2147483647 w 1105"/>
              <a:gd name="T27" fmla="*/ 2147483647 h 1395"/>
              <a:gd name="T28" fmla="*/ 2147483647 w 1105"/>
              <a:gd name="T29" fmla="*/ 2147483647 h 1395"/>
              <a:gd name="T30" fmla="*/ 2147483647 w 1105"/>
              <a:gd name="T31" fmla="*/ 2147483647 h 1395"/>
              <a:gd name="T32" fmla="*/ 2147483647 w 1105"/>
              <a:gd name="T33" fmla="*/ 2147483647 h 1395"/>
              <a:gd name="T34" fmla="*/ 2147483647 w 1105"/>
              <a:gd name="T35" fmla="*/ 2147483647 h 1395"/>
              <a:gd name="T36" fmla="*/ 2147483647 w 1105"/>
              <a:gd name="T37" fmla="*/ 2147483647 h 1395"/>
              <a:gd name="T38" fmla="*/ 2147483647 w 1105"/>
              <a:gd name="T39" fmla="*/ 2147483647 h 1395"/>
              <a:gd name="T40" fmla="*/ 2147483647 w 1105"/>
              <a:gd name="T41" fmla="*/ 2147483647 h 1395"/>
              <a:gd name="T42" fmla="*/ 2147483647 w 1105"/>
              <a:gd name="T43" fmla="*/ 2147483647 h 1395"/>
              <a:gd name="T44" fmla="*/ 2147483647 w 1105"/>
              <a:gd name="T45" fmla="*/ 2147483647 h 1395"/>
              <a:gd name="T46" fmla="*/ 2147483647 w 1105"/>
              <a:gd name="T47" fmla="*/ 2147483647 h 1395"/>
              <a:gd name="T48" fmla="*/ 2147483647 w 1105"/>
              <a:gd name="T49" fmla="*/ 2147483647 h 1395"/>
              <a:gd name="T50" fmla="*/ 2147483647 w 1105"/>
              <a:gd name="T51" fmla="*/ 2147483647 h 1395"/>
              <a:gd name="T52" fmla="*/ 2147483647 w 1105"/>
              <a:gd name="T53" fmla="*/ 2147483647 h 1395"/>
              <a:gd name="T54" fmla="*/ 2147483647 w 1105"/>
              <a:gd name="T55" fmla="*/ 2147483647 h 1395"/>
              <a:gd name="T56" fmla="*/ 2147483647 w 1105"/>
              <a:gd name="T57" fmla="*/ 2147483647 h 1395"/>
              <a:gd name="T58" fmla="*/ 2147483647 w 1105"/>
              <a:gd name="T59" fmla="*/ 2147483647 h 1395"/>
              <a:gd name="T60" fmla="*/ 2147483647 w 1105"/>
              <a:gd name="T61" fmla="*/ 2147483647 h 1395"/>
              <a:gd name="T62" fmla="*/ 2147483647 w 1105"/>
              <a:gd name="T63" fmla="*/ 2147483647 h 1395"/>
              <a:gd name="T64" fmla="*/ 2147483647 w 1105"/>
              <a:gd name="T65" fmla="*/ 2147483647 h 1395"/>
              <a:gd name="T66" fmla="*/ 2147483647 w 1105"/>
              <a:gd name="T67" fmla="*/ 2147483647 h 1395"/>
              <a:gd name="T68" fmla="*/ 2147483647 w 1105"/>
              <a:gd name="T69" fmla="*/ 2147483647 h 1395"/>
              <a:gd name="T70" fmla="*/ 2147483647 w 1105"/>
              <a:gd name="T71" fmla="*/ 2147483647 h 1395"/>
              <a:gd name="T72" fmla="*/ 2147483647 w 1105"/>
              <a:gd name="T73" fmla="*/ 2147483647 h 1395"/>
              <a:gd name="T74" fmla="*/ 2147483647 w 1105"/>
              <a:gd name="T75" fmla="*/ 2147483647 h 1395"/>
              <a:gd name="T76" fmla="*/ 2147483647 w 1105"/>
              <a:gd name="T77" fmla="*/ 2147483647 h 1395"/>
              <a:gd name="T78" fmla="*/ 2147483647 w 1105"/>
              <a:gd name="T79" fmla="*/ 2147483647 h 1395"/>
              <a:gd name="T80" fmla="*/ 2147483647 w 1105"/>
              <a:gd name="T81" fmla="*/ 2147483647 h 1395"/>
              <a:gd name="T82" fmla="*/ 2147483647 w 1105"/>
              <a:gd name="T83" fmla="*/ 2147483647 h 1395"/>
              <a:gd name="T84" fmla="*/ 2147483647 w 1105"/>
              <a:gd name="T85" fmla="*/ 2147483647 h 1395"/>
              <a:gd name="T86" fmla="*/ 2147483647 w 1105"/>
              <a:gd name="T87" fmla="*/ 2147483647 h 1395"/>
              <a:gd name="T88" fmla="*/ 2147483647 w 1105"/>
              <a:gd name="T89" fmla="*/ 2147483647 h 1395"/>
              <a:gd name="T90" fmla="*/ 2147483647 w 1105"/>
              <a:gd name="T91" fmla="*/ 2147483647 h 1395"/>
              <a:gd name="T92" fmla="*/ 2147483647 w 1105"/>
              <a:gd name="T93" fmla="*/ 2147483647 h 1395"/>
              <a:gd name="T94" fmla="*/ 2147483647 w 1105"/>
              <a:gd name="T95" fmla="*/ 2147483647 h 1395"/>
              <a:gd name="T96" fmla="*/ 2147483647 w 1105"/>
              <a:gd name="T97" fmla="*/ 2147483647 h 1395"/>
              <a:gd name="T98" fmla="*/ 2147483647 w 1105"/>
              <a:gd name="T99" fmla="*/ 2147483647 h 1395"/>
              <a:gd name="T100" fmla="*/ 2147483647 w 1105"/>
              <a:gd name="T101" fmla="*/ 2147483647 h 1395"/>
              <a:gd name="T102" fmla="*/ 2147483647 w 1105"/>
              <a:gd name="T103" fmla="*/ 2147483647 h 1395"/>
              <a:gd name="T104" fmla="*/ 2147483647 w 1105"/>
              <a:gd name="T105" fmla="*/ 2147483647 h 1395"/>
              <a:gd name="T106" fmla="*/ 2147483647 w 1105"/>
              <a:gd name="T107" fmla="*/ 2147483647 h 1395"/>
              <a:gd name="T108" fmla="*/ 0 w 1105"/>
              <a:gd name="T109" fmla="*/ 2147483647 h 1395"/>
              <a:gd name="T110" fmla="*/ 2147483647 w 1105"/>
              <a:gd name="T111" fmla="*/ 0 h 1395"/>
              <a:gd name="T112" fmla="*/ 2147483647 w 1105"/>
              <a:gd name="T113" fmla="*/ 2147483647 h 1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5"/>
              <a:gd name="T172" fmla="*/ 0 h 1395"/>
              <a:gd name="T173" fmla="*/ 1105 w 1105"/>
              <a:gd name="T174" fmla="*/ 1395 h 1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5" h="1395">
                <a:moveTo>
                  <a:pt x="1105" y="577"/>
                </a:moveTo>
                <a:lnTo>
                  <a:pt x="824" y="462"/>
                </a:lnTo>
                <a:lnTo>
                  <a:pt x="813" y="488"/>
                </a:lnTo>
                <a:lnTo>
                  <a:pt x="806" y="514"/>
                </a:lnTo>
                <a:lnTo>
                  <a:pt x="798" y="542"/>
                </a:lnTo>
                <a:lnTo>
                  <a:pt x="792" y="571"/>
                </a:lnTo>
                <a:lnTo>
                  <a:pt x="784" y="608"/>
                </a:lnTo>
                <a:lnTo>
                  <a:pt x="779" y="639"/>
                </a:lnTo>
                <a:lnTo>
                  <a:pt x="774" y="672"/>
                </a:lnTo>
                <a:lnTo>
                  <a:pt x="771" y="710"/>
                </a:lnTo>
                <a:lnTo>
                  <a:pt x="767" y="748"/>
                </a:lnTo>
                <a:lnTo>
                  <a:pt x="767" y="818"/>
                </a:lnTo>
                <a:lnTo>
                  <a:pt x="769" y="853"/>
                </a:lnTo>
                <a:lnTo>
                  <a:pt x="771" y="887"/>
                </a:lnTo>
                <a:lnTo>
                  <a:pt x="775" y="921"/>
                </a:lnTo>
                <a:lnTo>
                  <a:pt x="782" y="955"/>
                </a:lnTo>
                <a:lnTo>
                  <a:pt x="788" y="988"/>
                </a:lnTo>
                <a:lnTo>
                  <a:pt x="796" y="1026"/>
                </a:lnTo>
                <a:lnTo>
                  <a:pt x="808" y="1062"/>
                </a:lnTo>
                <a:lnTo>
                  <a:pt x="280" y="1395"/>
                </a:lnTo>
                <a:lnTo>
                  <a:pt x="268" y="1361"/>
                </a:lnTo>
                <a:lnTo>
                  <a:pt x="257" y="1332"/>
                </a:lnTo>
                <a:lnTo>
                  <a:pt x="247" y="1304"/>
                </a:lnTo>
                <a:lnTo>
                  <a:pt x="238" y="1273"/>
                </a:lnTo>
                <a:lnTo>
                  <a:pt x="230" y="1248"/>
                </a:lnTo>
                <a:lnTo>
                  <a:pt x="220" y="1219"/>
                </a:lnTo>
                <a:lnTo>
                  <a:pt x="213" y="1191"/>
                </a:lnTo>
                <a:lnTo>
                  <a:pt x="207" y="1165"/>
                </a:lnTo>
                <a:lnTo>
                  <a:pt x="200" y="1138"/>
                </a:lnTo>
                <a:lnTo>
                  <a:pt x="192" y="1105"/>
                </a:lnTo>
                <a:lnTo>
                  <a:pt x="188" y="1072"/>
                </a:lnTo>
                <a:lnTo>
                  <a:pt x="181" y="1041"/>
                </a:lnTo>
                <a:lnTo>
                  <a:pt x="175" y="1010"/>
                </a:lnTo>
                <a:lnTo>
                  <a:pt x="171" y="975"/>
                </a:lnTo>
                <a:lnTo>
                  <a:pt x="168" y="941"/>
                </a:lnTo>
                <a:lnTo>
                  <a:pt x="165" y="902"/>
                </a:lnTo>
                <a:lnTo>
                  <a:pt x="162" y="865"/>
                </a:lnTo>
                <a:lnTo>
                  <a:pt x="162" y="828"/>
                </a:lnTo>
                <a:lnTo>
                  <a:pt x="162" y="789"/>
                </a:lnTo>
                <a:lnTo>
                  <a:pt x="162" y="740"/>
                </a:lnTo>
                <a:lnTo>
                  <a:pt x="163" y="697"/>
                </a:lnTo>
                <a:lnTo>
                  <a:pt x="165" y="668"/>
                </a:lnTo>
                <a:lnTo>
                  <a:pt x="168" y="632"/>
                </a:lnTo>
                <a:lnTo>
                  <a:pt x="171" y="598"/>
                </a:lnTo>
                <a:lnTo>
                  <a:pt x="176" y="558"/>
                </a:lnTo>
                <a:lnTo>
                  <a:pt x="183" y="522"/>
                </a:lnTo>
                <a:lnTo>
                  <a:pt x="189" y="490"/>
                </a:lnTo>
                <a:lnTo>
                  <a:pt x="197" y="450"/>
                </a:lnTo>
                <a:lnTo>
                  <a:pt x="205" y="417"/>
                </a:lnTo>
                <a:lnTo>
                  <a:pt x="213" y="378"/>
                </a:lnTo>
                <a:lnTo>
                  <a:pt x="223" y="346"/>
                </a:lnTo>
                <a:lnTo>
                  <a:pt x="234" y="311"/>
                </a:lnTo>
                <a:lnTo>
                  <a:pt x="246" y="275"/>
                </a:lnTo>
                <a:lnTo>
                  <a:pt x="262" y="231"/>
                </a:lnTo>
                <a:lnTo>
                  <a:pt x="0" y="122"/>
                </a:lnTo>
                <a:lnTo>
                  <a:pt x="688" y="0"/>
                </a:lnTo>
                <a:lnTo>
                  <a:pt x="1105" y="577"/>
                </a:lnTo>
                <a:close/>
              </a:path>
            </a:pathLst>
          </a:custGeom>
          <a:solidFill>
            <a:srgbClr val="339966"/>
          </a:solidFill>
          <a:ln w="20701">
            <a:solidFill>
              <a:srgbClr val="000000"/>
            </a:solidFill>
            <a:round/>
            <a:headEnd/>
            <a:tailEnd/>
          </a:ln>
        </p:spPr>
        <p:txBody>
          <a:bodyPr/>
          <a:lstStyle/>
          <a:p>
            <a:endParaRPr lang="en-US"/>
          </a:p>
        </p:txBody>
      </p:sp>
      <p:sp>
        <p:nvSpPr>
          <p:cNvPr id="12297" name="Freeform 9"/>
          <p:cNvSpPr>
            <a:spLocks/>
          </p:cNvSpPr>
          <p:nvPr/>
        </p:nvSpPr>
        <p:spPr bwMode="auto">
          <a:xfrm>
            <a:off x="1831975" y="3530600"/>
            <a:ext cx="2076450" cy="1885950"/>
          </a:xfrm>
          <a:custGeom>
            <a:avLst/>
            <a:gdLst>
              <a:gd name="T0" fmla="*/ 2147483647 w 1255"/>
              <a:gd name="T1" fmla="*/ 2147483647 h 1193"/>
              <a:gd name="T2" fmla="*/ 2147483647 w 1255"/>
              <a:gd name="T3" fmla="*/ 2147483647 h 1193"/>
              <a:gd name="T4" fmla="*/ 2147483647 w 1255"/>
              <a:gd name="T5" fmla="*/ 2147483647 h 1193"/>
              <a:gd name="T6" fmla="*/ 2147483647 w 1255"/>
              <a:gd name="T7" fmla="*/ 2147483647 h 1193"/>
              <a:gd name="T8" fmla="*/ 2147483647 w 1255"/>
              <a:gd name="T9" fmla="*/ 2147483647 h 1193"/>
              <a:gd name="T10" fmla="*/ 2147483647 w 1255"/>
              <a:gd name="T11" fmla="*/ 2147483647 h 1193"/>
              <a:gd name="T12" fmla="*/ 2147483647 w 1255"/>
              <a:gd name="T13" fmla="*/ 2147483647 h 1193"/>
              <a:gd name="T14" fmla="*/ 2147483647 w 1255"/>
              <a:gd name="T15" fmla="*/ 2147483647 h 1193"/>
              <a:gd name="T16" fmla="*/ 2147483647 w 1255"/>
              <a:gd name="T17" fmla="*/ 2147483647 h 1193"/>
              <a:gd name="T18" fmla="*/ 2147483647 w 1255"/>
              <a:gd name="T19" fmla="*/ 2147483647 h 1193"/>
              <a:gd name="T20" fmla="*/ 2147483647 w 1255"/>
              <a:gd name="T21" fmla="*/ 2147483647 h 1193"/>
              <a:gd name="T22" fmla="*/ 2147483647 w 1255"/>
              <a:gd name="T23" fmla="*/ 2147483647 h 1193"/>
              <a:gd name="T24" fmla="*/ 2147483647 w 1255"/>
              <a:gd name="T25" fmla="*/ 2147483647 h 1193"/>
              <a:gd name="T26" fmla="*/ 2147483647 w 1255"/>
              <a:gd name="T27" fmla="*/ 2147483647 h 1193"/>
              <a:gd name="T28" fmla="*/ 2147483647 w 1255"/>
              <a:gd name="T29" fmla="*/ 2147483647 h 1193"/>
              <a:gd name="T30" fmla="*/ 2147483647 w 1255"/>
              <a:gd name="T31" fmla="*/ 2147483647 h 1193"/>
              <a:gd name="T32" fmla="*/ 2147483647 w 1255"/>
              <a:gd name="T33" fmla="*/ 2147483647 h 1193"/>
              <a:gd name="T34" fmla="*/ 2147483647 w 1255"/>
              <a:gd name="T35" fmla="*/ 2147483647 h 1193"/>
              <a:gd name="T36" fmla="*/ 2147483647 w 1255"/>
              <a:gd name="T37" fmla="*/ 2147483647 h 1193"/>
              <a:gd name="T38" fmla="*/ 2147483647 w 1255"/>
              <a:gd name="T39" fmla="*/ 2147483647 h 1193"/>
              <a:gd name="T40" fmla="*/ 2147483647 w 1255"/>
              <a:gd name="T41" fmla="*/ 2147483647 h 1193"/>
              <a:gd name="T42" fmla="*/ 2147483647 w 1255"/>
              <a:gd name="T43" fmla="*/ 2147483647 h 1193"/>
              <a:gd name="T44" fmla="*/ 2147483647 w 1255"/>
              <a:gd name="T45" fmla="*/ 2147483647 h 1193"/>
              <a:gd name="T46" fmla="*/ 2147483647 w 1255"/>
              <a:gd name="T47" fmla="*/ 2147483647 h 1193"/>
              <a:gd name="T48" fmla="*/ 2147483647 w 1255"/>
              <a:gd name="T49" fmla="*/ 2147483647 h 1193"/>
              <a:gd name="T50" fmla="*/ 2147483647 w 1255"/>
              <a:gd name="T51" fmla="*/ 2147483647 h 1193"/>
              <a:gd name="T52" fmla="*/ 2147483647 w 1255"/>
              <a:gd name="T53" fmla="*/ 2147483647 h 1193"/>
              <a:gd name="T54" fmla="*/ 2147483647 w 1255"/>
              <a:gd name="T55" fmla="*/ 2147483647 h 1193"/>
              <a:gd name="T56" fmla="*/ 2147483647 w 1255"/>
              <a:gd name="T57" fmla="*/ 2147483647 h 1193"/>
              <a:gd name="T58" fmla="*/ 2147483647 w 1255"/>
              <a:gd name="T59" fmla="*/ 2147483647 h 1193"/>
              <a:gd name="T60" fmla="*/ 2147483647 w 1255"/>
              <a:gd name="T61" fmla="*/ 2147483647 h 1193"/>
              <a:gd name="T62" fmla="*/ 2147483647 w 1255"/>
              <a:gd name="T63" fmla="*/ 2147483647 h 1193"/>
              <a:gd name="T64" fmla="*/ 2147483647 w 1255"/>
              <a:gd name="T65" fmla="*/ 2147483647 h 1193"/>
              <a:gd name="T66" fmla="*/ 2147483647 w 1255"/>
              <a:gd name="T67" fmla="*/ 2147483647 h 1193"/>
              <a:gd name="T68" fmla="*/ 2147483647 w 1255"/>
              <a:gd name="T69" fmla="*/ 2147483647 h 1193"/>
              <a:gd name="T70" fmla="*/ 2147483647 w 1255"/>
              <a:gd name="T71" fmla="*/ 2147483647 h 1193"/>
              <a:gd name="T72" fmla="*/ 2147483647 w 1255"/>
              <a:gd name="T73" fmla="*/ 2147483647 h 1193"/>
              <a:gd name="T74" fmla="*/ 0 w 1255"/>
              <a:gd name="T75" fmla="*/ 2147483647 h 1193"/>
              <a:gd name="T76" fmla="*/ 2147483647 w 1255"/>
              <a:gd name="T77" fmla="*/ 0 h 1193"/>
              <a:gd name="T78" fmla="*/ 2147483647 w 1255"/>
              <a:gd name="T79" fmla="*/ 2147483647 h 1193"/>
              <a:gd name="T80" fmla="*/ 2147483647 w 1255"/>
              <a:gd name="T81" fmla="*/ 2147483647 h 1193"/>
              <a:gd name="T82" fmla="*/ 2147483647 w 1255"/>
              <a:gd name="T83" fmla="*/ 2147483647 h 1193"/>
              <a:gd name="T84" fmla="*/ 2147483647 w 1255"/>
              <a:gd name="T85" fmla="*/ 2147483647 h 1193"/>
              <a:gd name="T86" fmla="*/ 2147483647 w 1255"/>
              <a:gd name="T87" fmla="*/ 2147483647 h 1193"/>
              <a:gd name="T88" fmla="*/ 2147483647 w 1255"/>
              <a:gd name="T89" fmla="*/ 2147483647 h 1193"/>
              <a:gd name="T90" fmla="*/ 2147483647 w 1255"/>
              <a:gd name="T91" fmla="*/ 2147483647 h 1193"/>
              <a:gd name="T92" fmla="*/ 2147483647 w 1255"/>
              <a:gd name="T93" fmla="*/ 2147483647 h 1193"/>
              <a:gd name="T94" fmla="*/ 2147483647 w 1255"/>
              <a:gd name="T95" fmla="*/ 2147483647 h 1193"/>
              <a:gd name="T96" fmla="*/ 2147483647 w 1255"/>
              <a:gd name="T97" fmla="*/ 2147483647 h 1193"/>
              <a:gd name="T98" fmla="*/ 2147483647 w 1255"/>
              <a:gd name="T99" fmla="*/ 2147483647 h 1193"/>
              <a:gd name="T100" fmla="*/ 2147483647 w 1255"/>
              <a:gd name="T101" fmla="*/ 2147483647 h 1193"/>
              <a:gd name="T102" fmla="*/ 2147483647 w 1255"/>
              <a:gd name="T103" fmla="*/ 2147483647 h 1193"/>
              <a:gd name="T104" fmla="*/ 2147483647 w 1255"/>
              <a:gd name="T105" fmla="*/ 2147483647 h 1193"/>
              <a:gd name="T106" fmla="*/ 2147483647 w 1255"/>
              <a:gd name="T107" fmla="*/ 2147483647 h 1193"/>
              <a:gd name="T108" fmla="*/ 2147483647 w 1255"/>
              <a:gd name="T109" fmla="*/ 2147483647 h 1193"/>
              <a:gd name="T110" fmla="*/ 2147483647 w 1255"/>
              <a:gd name="T111" fmla="*/ 2147483647 h 1193"/>
              <a:gd name="T112" fmla="*/ 2147483647 w 1255"/>
              <a:gd name="T113" fmla="*/ 2147483647 h 1193"/>
              <a:gd name="T114" fmla="*/ 2147483647 w 1255"/>
              <a:gd name="T115" fmla="*/ 2147483647 h 1193"/>
              <a:gd name="T116" fmla="*/ 2147483647 w 1255"/>
              <a:gd name="T117" fmla="*/ 2147483647 h 1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55"/>
              <a:gd name="T178" fmla="*/ 0 h 1193"/>
              <a:gd name="T179" fmla="*/ 1255 w 1255"/>
              <a:gd name="T180" fmla="*/ 1193 h 1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55" h="1193">
                <a:moveTo>
                  <a:pt x="997" y="1193"/>
                </a:moveTo>
                <a:lnTo>
                  <a:pt x="971" y="1180"/>
                </a:lnTo>
                <a:lnTo>
                  <a:pt x="950" y="1169"/>
                </a:lnTo>
                <a:lnTo>
                  <a:pt x="927" y="1158"/>
                </a:lnTo>
                <a:lnTo>
                  <a:pt x="906" y="1146"/>
                </a:lnTo>
                <a:lnTo>
                  <a:pt x="884" y="1134"/>
                </a:lnTo>
                <a:lnTo>
                  <a:pt x="861" y="1121"/>
                </a:lnTo>
                <a:lnTo>
                  <a:pt x="840" y="1106"/>
                </a:lnTo>
                <a:lnTo>
                  <a:pt x="817" y="1093"/>
                </a:lnTo>
                <a:lnTo>
                  <a:pt x="793" y="1075"/>
                </a:lnTo>
                <a:lnTo>
                  <a:pt x="766" y="1058"/>
                </a:lnTo>
                <a:lnTo>
                  <a:pt x="745" y="1041"/>
                </a:lnTo>
                <a:lnTo>
                  <a:pt x="724" y="1024"/>
                </a:lnTo>
                <a:lnTo>
                  <a:pt x="700" y="1006"/>
                </a:lnTo>
                <a:lnTo>
                  <a:pt x="674" y="987"/>
                </a:lnTo>
                <a:lnTo>
                  <a:pt x="651" y="967"/>
                </a:lnTo>
                <a:lnTo>
                  <a:pt x="627" y="946"/>
                </a:lnTo>
                <a:lnTo>
                  <a:pt x="608" y="928"/>
                </a:lnTo>
                <a:lnTo>
                  <a:pt x="580" y="903"/>
                </a:lnTo>
                <a:lnTo>
                  <a:pt x="557" y="882"/>
                </a:lnTo>
                <a:lnTo>
                  <a:pt x="538" y="861"/>
                </a:lnTo>
                <a:lnTo>
                  <a:pt x="515" y="836"/>
                </a:lnTo>
                <a:lnTo>
                  <a:pt x="499" y="819"/>
                </a:lnTo>
                <a:lnTo>
                  <a:pt x="480" y="796"/>
                </a:lnTo>
                <a:lnTo>
                  <a:pt x="461" y="773"/>
                </a:lnTo>
                <a:lnTo>
                  <a:pt x="440" y="746"/>
                </a:lnTo>
                <a:lnTo>
                  <a:pt x="420" y="723"/>
                </a:lnTo>
                <a:lnTo>
                  <a:pt x="401" y="697"/>
                </a:lnTo>
                <a:lnTo>
                  <a:pt x="378" y="667"/>
                </a:lnTo>
                <a:lnTo>
                  <a:pt x="359" y="639"/>
                </a:lnTo>
                <a:lnTo>
                  <a:pt x="338" y="609"/>
                </a:lnTo>
                <a:lnTo>
                  <a:pt x="318" y="578"/>
                </a:lnTo>
                <a:lnTo>
                  <a:pt x="301" y="546"/>
                </a:lnTo>
                <a:lnTo>
                  <a:pt x="281" y="512"/>
                </a:lnTo>
                <a:lnTo>
                  <a:pt x="268" y="483"/>
                </a:lnTo>
                <a:lnTo>
                  <a:pt x="252" y="455"/>
                </a:lnTo>
                <a:lnTo>
                  <a:pt x="239" y="424"/>
                </a:lnTo>
                <a:lnTo>
                  <a:pt x="0" y="537"/>
                </a:lnTo>
                <a:lnTo>
                  <a:pt x="394" y="0"/>
                </a:lnTo>
                <a:lnTo>
                  <a:pt x="1061" y="58"/>
                </a:lnTo>
                <a:lnTo>
                  <a:pt x="793" y="177"/>
                </a:lnTo>
                <a:lnTo>
                  <a:pt x="809" y="211"/>
                </a:lnTo>
                <a:lnTo>
                  <a:pt x="829" y="247"/>
                </a:lnTo>
                <a:lnTo>
                  <a:pt x="853" y="285"/>
                </a:lnTo>
                <a:lnTo>
                  <a:pt x="880" y="327"/>
                </a:lnTo>
                <a:lnTo>
                  <a:pt x="905" y="360"/>
                </a:lnTo>
                <a:lnTo>
                  <a:pt x="932" y="392"/>
                </a:lnTo>
                <a:lnTo>
                  <a:pt x="958" y="424"/>
                </a:lnTo>
                <a:lnTo>
                  <a:pt x="985" y="452"/>
                </a:lnTo>
                <a:lnTo>
                  <a:pt x="1015" y="478"/>
                </a:lnTo>
                <a:lnTo>
                  <a:pt x="1045" y="507"/>
                </a:lnTo>
                <a:lnTo>
                  <a:pt x="1076" y="531"/>
                </a:lnTo>
                <a:lnTo>
                  <a:pt x="1105" y="555"/>
                </a:lnTo>
                <a:lnTo>
                  <a:pt x="1134" y="576"/>
                </a:lnTo>
                <a:lnTo>
                  <a:pt x="1170" y="599"/>
                </a:lnTo>
                <a:lnTo>
                  <a:pt x="1205" y="620"/>
                </a:lnTo>
                <a:lnTo>
                  <a:pt x="1231" y="631"/>
                </a:lnTo>
                <a:lnTo>
                  <a:pt x="1255" y="644"/>
                </a:lnTo>
                <a:lnTo>
                  <a:pt x="997" y="1193"/>
                </a:lnTo>
                <a:close/>
              </a:path>
            </a:pathLst>
          </a:custGeom>
          <a:solidFill>
            <a:srgbClr val="0066FF"/>
          </a:solidFill>
          <a:ln w="20638">
            <a:solidFill>
              <a:srgbClr val="000000"/>
            </a:solidFill>
            <a:round/>
            <a:headEnd/>
            <a:tailEnd/>
          </a:ln>
        </p:spPr>
        <p:txBody>
          <a:bodyPr/>
          <a:lstStyle/>
          <a:p>
            <a:endParaRPr lang="en-US"/>
          </a:p>
        </p:txBody>
      </p:sp>
      <p:sp>
        <p:nvSpPr>
          <p:cNvPr id="12298" name="Freeform 10"/>
          <p:cNvSpPr>
            <a:spLocks/>
          </p:cNvSpPr>
          <p:nvPr/>
        </p:nvSpPr>
        <p:spPr bwMode="auto">
          <a:xfrm>
            <a:off x="3352800" y="4187825"/>
            <a:ext cx="2133600" cy="1755775"/>
          </a:xfrm>
          <a:custGeom>
            <a:avLst/>
            <a:gdLst>
              <a:gd name="T0" fmla="*/ 2147483647 w 1363"/>
              <a:gd name="T1" fmla="*/ 0 h 1091"/>
              <a:gd name="T2" fmla="*/ 2147483647 w 1363"/>
              <a:gd name="T3" fmla="*/ 2147483647 h 1091"/>
              <a:gd name="T4" fmla="*/ 2147483647 w 1363"/>
              <a:gd name="T5" fmla="*/ 2147483647 h 1091"/>
              <a:gd name="T6" fmla="*/ 2147483647 w 1363"/>
              <a:gd name="T7" fmla="*/ 2147483647 h 1091"/>
              <a:gd name="T8" fmla="*/ 2147483647 w 1363"/>
              <a:gd name="T9" fmla="*/ 2147483647 h 1091"/>
              <a:gd name="T10" fmla="*/ 2147483647 w 1363"/>
              <a:gd name="T11" fmla="*/ 2147483647 h 1091"/>
              <a:gd name="T12" fmla="*/ 2147483647 w 1363"/>
              <a:gd name="T13" fmla="*/ 2147483647 h 1091"/>
              <a:gd name="T14" fmla="*/ 2147483647 w 1363"/>
              <a:gd name="T15" fmla="*/ 2147483647 h 1091"/>
              <a:gd name="T16" fmla="*/ 2147483647 w 1363"/>
              <a:gd name="T17" fmla="*/ 2147483647 h 1091"/>
              <a:gd name="T18" fmla="*/ 2147483647 w 1363"/>
              <a:gd name="T19" fmla="*/ 2147483647 h 1091"/>
              <a:gd name="T20" fmla="*/ 2147483647 w 1363"/>
              <a:gd name="T21" fmla="*/ 2147483647 h 1091"/>
              <a:gd name="T22" fmla="*/ 2147483647 w 1363"/>
              <a:gd name="T23" fmla="*/ 2147483647 h 1091"/>
              <a:gd name="T24" fmla="*/ 2147483647 w 1363"/>
              <a:gd name="T25" fmla="*/ 2147483647 h 1091"/>
              <a:gd name="T26" fmla="*/ 2147483647 w 1363"/>
              <a:gd name="T27" fmla="*/ 2147483647 h 1091"/>
              <a:gd name="T28" fmla="*/ 2147483647 w 1363"/>
              <a:gd name="T29" fmla="*/ 2147483647 h 1091"/>
              <a:gd name="T30" fmla="*/ 2147483647 w 1363"/>
              <a:gd name="T31" fmla="*/ 2147483647 h 1091"/>
              <a:gd name="T32" fmla="*/ 2147483647 w 1363"/>
              <a:gd name="T33" fmla="*/ 2147483647 h 1091"/>
              <a:gd name="T34" fmla="*/ 2147483647 w 1363"/>
              <a:gd name="T35" fmla="*/ 2147483647 h 1091"/>
              <a:gd name="T36" fmla="*/ 2147483647 w 1363"/>
              <a:gd name="T37" fmla="*/ 2147483647 h 1091"/>
              <a:gd name="T38" fmla="*/ 2147483647 w 1363"/>
              <a:gd name="T39" fmla="*/ 2147483647 h 1091"/>
              <a:gd name="T40" fmla="*/ 2147483647 w 1363"/>
              <a:gd name="T41" fmla="*/ 2147483647 h 1091"/>
              <a:gd name="T42" fmla="*/ 2147483647 w 1363"/>
              <a:gd name="T43" fmla="*/ 2147483647 h 1091"/>
              <a:gd name="T44" fmla="*/ 2147483647 w 1363"/>
              <a:gd name="T45" fmla="*/ 2147483647 h 1091"/>
              <a:gd name="T46" fmla="*/ 2147483647 w 1363"/>
              <a:gd name="T47" fmla="*/ 2147483647 h 1091"/>
              <a:gd name="T48" fmla="*/ 2147483647 w 1363"/>
              <a:gd name="T49" fmla="*/ 2147483647 h 1091"/>
              <a:gd name="T50" fmla="*/ 2147483647 w 1363"/>
              <a:gd name="T51" fmla="*/ 2147483647 h 1091"/>
              <a:gd name="T52" fmla="*/ 2147483647 w 1363"/>
              <a:gd name="T53" fmla="*/ 2147483647 h 1091"/>
              <a:gd name="T54" fmla="*/ 2147483647 w 1363"/>
              <a:gd name="T55" fmla="*/ 2147483647 h 1091"/>
              <a:gd name="T56" fmla="*/ 2147483647 w 1363"/>
              <a:gd name="T57" fmla="*/ 2147483647 h 1091"/>
              <a:gd name="T58" fmla="*/ 2147483647 w 1363"/>
              <a:gd name="T59" fmla="*/ 2147483647 h 1091"/>
              <a:gd name="T60" fmla="*/ 2147483647 w 1363"/>
              <a:gd name="T61" fmla="*/ 2147483647 h 1091"/>
              <a:gd name="T62" fmla="*/ 2147483647 w 1363"/>
              <a:gd name="T63" fmla="*/ 2147483647 h 1091"/>
              <a:gd name="T64" fmla="*/ 2147483647 w 1363"/>
              <a:gd name="T65" fmla="*/ 2147483647 h 1091"/>
              <a:gd name="T66" fmla="*/ 2147483647 w 1363"/>
              <a:gd name="T67" fmla="*/ 2147483647 h 1091"/>
              <a:gd name="T68" fmla="*/ 2147483647 w 1363"/>
              <a:gd name="T69" fmla="*/ 2147483647 h 1091"/>
              <a:gd name="T70" fmla="*/ 2147483647 w 1363"/>
              <a:gd name="T71" fmla="*/ 2147483647 h 1091"/>
              <a:gd name="T72" fmla="*/ 2147483647 w 1363"/>
              <a:gd name="T73" fmla="*/ 2147483647 h 1091"/>
              <a:gd name="T74" fmla="*/ 2147483647 w 1363"/>
              <a:gd name="T75" fmla="*/ 2147483647 h 1091"/>
              <a:gd name="T76" fmla="*/ 2147483647 w 1363"/>
              <a:gd name="T77" fmla="*/ 2147483647 h 1091"/>
              <a:gd name="T78" fmla="*/ 2147483647 w 1363"/>
              <a:gd name="T79" fmla="*/ 2147483647 h 1091"/>
              <a:gd name="T80" fmla="*/ 2147483647 w 1363"/>
              <a:gd name="T81" fmla="*/ 2147483647 h 1091"/>
              <a:gd name="T82" fmla="*/ 2147483647 w 1363"/>
              <a:gd name="T83" fmla="*/ 2147483647 h 1091"/>
              <a:gd name="T84" fmla="*/ 2147483647 w 1363"/>
              <a:gd name="T85" fmla="*/ 2147483647 h 1091"/>
              <a:gd name="T86" fmla="*/ 2147483647 w 1363"/>
              <a:gd name="T87" fmla="*/ 2147483647 h 1091"/>
              <a:gd name="T88" fmla="*/ 2147483647 w 1363"/>
              <a:gd name="T89" fmla="*/ 2147483647 h 1091"/>
              <a:gd name="T90" fmla="*/ 2147483647 w 1363"/>
              <a:gd name="T91" fmla="*/ 2147483647 h 1091"/>
              <a:gd name="T92" fmla="*/ 2147483647 w 1363"/>
              <a:gd name="T93" fmla="*/ 2147483647 h 1091"/>
              <a:gd name="T94" fmla="*/ 2147483647 w 1363"/>
              <a:gd name="T95" fmla="*/ 2147483647 h 1091"/>
              <a:gd name="T96" fmla="*/ 2147483647 w 1363"/>
              <a:gd name="T97" fmla="*/ 2147483647 h 1091"/>
              <a:gd name="T98" fmla="*/ 2147483647 w 1363"/>
              <a:gd name="T99" fmla="*/ 2147483647 h 1091"/>
              <a:gd name="T100" fmla="*/ 2147483647 w 1363"/>
              <a:gd name="T101" fmla="*/ 2147483647 h 1091"/>
              <a:gd name="T102" fmla="*/ 2147483647 w 1363"/>
              <a:gd name="T103" fmla="*/ 2147483647 h 1091"/>
              <a:gd name="T104" fmla="*/ 2147483647 w 1363"/>
              <a:gd name="T105" fmla="*/ 2147483647 h 1091"/>
              <a:gd name="T106" fmla="*/ 2147483647 w 1363"/>
              <a:gd name="T107" fmla="*/ 2147483647 h 1091"/>
              <a:gd name="T108" fmla="*/ 2147483647 w 1363"/>
              <a:gd name="T109" fmla="*/ 2147483647 h 1091"/>
              <a:gd name="T110" fmla="*/ 0 w 1363"/>
              <a:gd name="T111" fmla="*/ 2147483647 h 1091"/>
              <a:gd name="T112" fmla="*/ 2147483647 w 1363"/>
              <a:gd name="T113" fmla="*/ 0 h 10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3"/>
              <a:gd name="T172" fmla="*/ 0 h 1091"/>
              <a:gd name="T173" fmla="*/ 1363 w 1363"/>
              <a:gd name="T174" fmla="*/ 1091 h 10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3" h="1091">
                <a:moveTo>
                  <a:pt x="546" y="0"/>
                </a:moveTo>
                <a:lnTo>
                  <a:pt x="433" y="281"/>
                </a:lnTo>
                <a:lnTo>
                  <a:pt x="459" y="293"/>
                </a:lnTo>
                <a:lnTo>
                  <a:pt x="483" y="299"/>
                </a:lnTo>
                <a:lnTo>
                  <a:pt x="510" y="307"/>
                </a:lnTo>
                <a:lnTo>
                  <a:pt x="541" y="315"/>
                </a:lnTo>
                <a:lnTo>
                  <a:pt x="577" y="322"/>
                </a:lnTo>
                <a:lnTo>
                  <a:pt x="609" y="327"/>
                </a:lnTo>
                <a:lnTo>
                  <a:pt x="641" y="331"/>
                </a:lnTo>
                <a:lnTo>
                  <a:pt x="678" y="336"/>
                </a:lnTo>
                <a:lnTo>
                  <a:pt x="717" y="340"/>
                </a:lnTo>
                <a:lnTo>
                  <a:pt x="787" y="340"/>
                </a:lnTo>
                <a:lnTo>
                  <a:pt x="824" y="338"/>
                </a:lnTo>
                <a:lnTo>
                  <a:pt x="856" y="335"/>
                </a:lnTo>
                <a:lnTo>
                  <a:pt x="890" y="330"/>
                </a:lnTo>
                <a:lnTo>
                  <a:pt x="926" y="323"/>
                </a:lnTo>
                <a:lnTo>
                  <a:pt x="956" y="319"/>
                </a:lnTo>
                <a:lnTo>
                  <a:pt x="995" y="309"/>
                </a:lnTo>
                <a:lnTo>
                  <a:pt x="1031" y="298"/>
                </a:lnTo>
                <a:lnTo>
                  <a:pt x="1363" y="824"/>
                </a:lnTo>
                <a:lnTo>
                  <a:pt x="1331" y="837"/>
                </a:lnTo>
                <a:lnTo>
                  <a:pt x="1300" y="848"/>
                </a:lnTo>
                <a:lnTo>
                  <a:pt x="1273" y="858"/>
                </a:lnTo>
                <a:lnTo>
                  <a:pt x="1244" y="868"/>
                </a:lnTo>
                <a:lnTo>
                  <a:pt x="1216" y="876"/>
                </a:lnTo>
                <a:lnTo>
                  <a:pt x="1187" y="886"/>
                </a:lnTo>
                <a:lnTo>
                  <a:pt x="1161" y="892"/>
                </a:lnTo>
                <a:lnTo>
                  <a:pt x="1134" y="898"/>
                </a:lnTo>
                <a:lnTo>
                  <a:pt x="1106" y="905"/>
                </a:lnTo>
                <a:lnTo>
                  <a:pt x="1076" y="913"/>
                </a:lnTo>
                <a:lnTo>
                  <a:pt x="1040" y="918"/>
                </a:lnTo>
                <a:lnTo>
                  <a:pt x="1011" y="924"/>
                </a:lnTo>
                <a:lnTo>
                  <a:pt x="979" y="931"/>
                </a:lnTo>
                <a:lnTo>
                  <a:pt x="945" y="936"/>
                </a:lnTo>
                <a:lnTo>
                  <a:pt x="909" y="939"/>
                </a:lnTo>
                <a:lnTo>
                  <a:pt x="871" y="940"/>
                </a:lnTo>
                <a:lnTo>
                  <a:pt x="834" y="944"/>
                </a:lnTo>
                <a:lnTo>
                  <a:pt x="798" y="944"/>
                </a:lnTo>
                <a:lnTo>
                  <a:pt x="759" y="944"/>
                </a:lnTo>
                <a:lnTo>
                  <a:pt x="711" y="944"/>
                </a:lnTo>
                <a:lnTo>
                  <a:pt x="667" y="942"/>
                </a:lnTo>
                <a:lnTo>
                  <a:pt x="636" y="940"/>
                </a:lnTo>
                <a:lnTo>
                  <a:pt x="603" y="939"/>
                </a:lnTo>
                <a:lnTo>
                  <a:pt x="567" y="936"/>
                </a:lnTo>
                <a:lnTo>
                  <a:pt x="527" y="929"/>
                </a:lnTo>
                <a:lnTo>
                  <a:pt x="493" y="923"/>
                </a:lnTo>
                <a:lnTo>
                  <a:pt x="459" y="918"/>
                </a:lnTo>
                <a:lnTo>
                  <a:pt x="418" y="908"/>
                </a:lnTo>
                <a:lnTo>
                  <a:pt x="388" y="900"/>
                </a:lnTo>
                <a:lnTo>
                  <a:pt x="349" y="892"/>
                </a:lnTo>
                <a:lnTo>
                  <a:pt x="315" y="882"/>
                </a:lnTo>
                <a:lnTo>
                  <a:pt x="281" y="873"/>
                </a:lnTo>
                <a:lnTo>
                  <a:pt x="246" y="860"/>
                </a:lnTo>
                <a:lnTo>
                  <a:pt x="202" y="844"/>
                </a:lnTo>
                <a:lnTo>
                  <a:pt x="99" y="1091"/>
                </a:lnTo>
                <a:lnTo>
                  <a:pt x="0" y="391"/>
                </a:lnTo>
                <a:lnTo>
                  <a:pt x="546" y="0"/>
                </a:lnTo>
                <a:close/>
              </a:path>
            </a:pathLst>
          </a:custGeom>
          <a:solidFill>
            <a:srgbClr val="339966"/>
          </a:solidFill>
          <a:ln w="20701">
            <a:solidFill>
              <a:srgbClr val="000000"/>
            </a:solidFill>
            <a:round/>
            <a:headEnd/>
            <a:tailEnd/>
          </a:ln>
        </p:spPr>
        <p:txBody>
          <a:bodyPr/>
          <a:lstStyle/>
          <a:p>
            <a:endParaRPr lang="en-US"/>
          </a:p>
        </p:txBody>
      </p:sp>
      <p:sp>
        <p:nvSpPr>
          <p:cNvPr id="132107" name="Freeform 11"/>
          <p:cNvSpPr>
            <a:spLocks/>
          </p:cNvSpPr>
          <p:nvPr/>
        </p:nvSpPr>
        <p:spPr bwMode="auto">
          <a:xfrm>
            <a:off x="4800600" y="3962400"/>
            <a:ext cx="1839913" cy="1743075"/>
          </a:xfrm>
          <a:custGeom>
            <a:avLst/>
            <a:gdLst>
              <a:gd name="T0" fmla="*/ 2147483647 w 1184"/>
              <a:gd name="T1" fmla="*/ 2147483647 h 1184"/>
              <a:gd name="T2" fmla="*/ 2147483647 w 1184"/>
              <a:gd name="T3" fmla="*/ 2147483647 h 1184"/>
              <a:gd name="T4" fmla="*/ 2147483647 w 1184"/>
              <a:gd name="T5" fmla="*/ 2147483647 h 1184"/>
              <a:gd name="T6" fmla="*/ 2147483647 w 1184"/>
              <a:gd name="T7" fmla="*/ 2147483647 h 1184"/>
              <a:gd name="T8" fmla="*/ 2147483647 w 1184"/>
              <a:gd name="T9" fmla="*/ 2147483647 h 1184"/>
              <a:gd name="T10" fmla="*/ 2147483647 w 1184"/>
              <a:gd name="T11" fmla="*/ 2147483647 h 1184"/>
              <a:gd name="T12" fmla="*/ 2147483647 w 1184"/>
              <a:gd name="T13" fmla="*/ 2147483647 h 1184"/>
              <a:gd name="T14" fmla="*/ 2147483647 w 1184"/>
              <a:gd name="T15" fmla="*/ 2147483647 h 1184"/>
              <a:gd name="T16" fmla="*/ 2147483647 w 1184"/>
              <a:gd name="T17" fmla="*/ 2147483647 h 1184"/>
              <a:gd name="T18" fmla="*/ 2147483647 w 1184"/>
              <a:gd name="T19" fmla="*/ 2147483647 h 1184"/>
              <a:gd name="T20" fmla="*/ 2147483647 w 1184"/>
              <a:gd name="T21" fmla="*/ 2147483647 h 1184"/>
              <a:gd name="T22" fmla="*/ 2147483647 w 1184"/>
              <a:gd name="T23" fmla="*/ 2147483647 h 1184"/>
              <a:gd name="T24" fmla="*/ 2147483647 w 1184"/>
              <a:gd name="T25" fmla="*/ 2147483647 h 1184"/>
              <a:gd name="T26" fmla="*/ 2147483647 w 1184"/>
              <a:gd name="T27" fmla="*/ 2147483647 h 1184"/>
              <a:gd name="T28" fmla="*/ 2147483647 w 1184"/>
              <a:gd name="T29" fmla="*/ 2147483647 h 1184"/>
              <a:gd name="T30" fmla="*/ 2147483647 w 1184"/>
              <a:gd name="T31" fmla="*/ 2147483647 h 1184"/>
              <a:gd name="T32" fmla="*/ 2147483647 w 1184"/>
              <a:gd name="T33" fmla="*/ 2147483647 h 1184"/>
              <a:gd name="T34" fmla="*/ 2147483647 w 1184"/>
              <a:gd name="T35" fmla="*/ 2147483647 h 1184"/>
              <a:gd name="T36" fmla="*/ 2147483647 w 1184"/>
              <a:gd name="T37" fmla="*/ 2147483647 h 1184"/>
              <a:gd name="T38" fmla="*/ 2147483647 w 1184"/>
              <a:gd name="T39" fmla="*/ 2147483647 h 1184"/>
              <a:gd name="T40" fmla="*/ 2147483647 w 1184"/>
              <a:gd name="T41" fmla="*/ 2147483647 h 1184"/>
              <a:gd name="T42" fmla="*/ 2147483647 w 1184"/>
              <a:gd name="T43" fmla="*/ 2147483647 h 1184"/>
              <a:gd name="T44" fmla="*/ 2147483647 w 1184"/>
              <a:gd name="T45" fmla="*/ 2147483647 h 1184"/>
              <a:gd name="T46" fmla="*/ 2147483647 w 1184"/>
              <a:gd name="T47" fmla="*/ 2147483647 h 1184"/>
              <a:gd name="T48" fmla="*/ 2147483647 w 1184"/>
              <a:gd name="T49" fmla="*/ 2147483647 h 1184"/>
              <a:gd name="T50" fmla="*/ 2147483647 w 1184"/>
              <a:gd name="T51" fmla="*/ 2147483647 h 1184"/>
              <a:gd name="T52" fmla="*/ 2147483647 w 1184"/>
              <a:gd name="T53" fmla="*/ 2147483647 h 1184"/>
              <a:gd name="T54" fmla="*/ 2147483647 w 1184"/>
              <a:gd name="T55" fmla="*/ 2147483647 h 1184"/>
              <a:gd name="T56" fmla="*/ 2147483647 w 1184"/>
              <a:gd name="T57" fmla="*/ 2147483647 h 1184"/>
              <a:gd name="T58" fmla="*/ 2147483647 w 1184"/>
              <a:gd name="T59" fmla="*/ 2147483647 h 1184"/>
              <a:gd name="T60" fmla="*/ 2147483647 w 1184"/>
              <a:gd name="T61" fmla="*/ 2147483647 h 1184"/>
              <a:gd name="T62" fmla="*/ 2147483647 w 1184"/>
              <a:gd name="T63" fmla="*/ 2147483647 h 1184"/>
              <a:gd name="T64" fmla="*/ 2147483647 w 1184"/>
              <a:gd name="T65" fmla="*/ 2147483647 h 1184"/>
              <a:gd name="T66" fmla="*/ 2147483647 w 1184"/>
              <a:gd name="T67" fmla="*/ 2147483647 h 1184"/>
              <a:gd name="T68" fmla="*/ 2147483647 w 1184"/>
              <a:gd name="T69" fmla="*/ 2147483647 h 1184"/>
              <a:gd name="T70" fmla="*/ 0 w 1184"/>
              <a:gd name="T71" fmla="*/ 2147483647 h 1184"/>
              <a:gd name="T72" fmla="*/ 2147483647 w 1184"/>
              <a:gd name="T73" fmla="*/ 2147483647 h 1184"/>
              <a:gd name="T74" fmla="*/ 2147483647 w 1184"/>
              <a:gd name="T75" fmla="*/ 2147483647 h 1184"/>
              <a:gd name="T76" fmla="*/ 2147483647 w 1184"/>
              <a:gd name="T77" fmla="*/ 2147483647 h 1184"/>
              <a:gd name="T78" fmla="*/ 2147483647 w 1184"/>
              <a:gd name="T79" fmla="*/ 2147483647 h 1184"/>
              <a:gd name="T80" fmla="*/ 2147483647 w 1184"/>
              <a:gd name="T81" fmla="*/ 2147483647 h 1184"/>
              <a:gd name="T82" fmla="*/ 2147483647 w 1184"/>
              <a:gd name="T83" fmla="*/ 2147483647 h 1184"/>
              <a:gd name="T84" fmla="*/ 2147483647 w 1184"/>
              <a:gd name="T85" fmla="*/ 2147483647 h 1184"/>
              <a:gd name="T86" fmla="*/ 2147483647 w 1184"/>
              <a:gd name="T87" fmla="*/ 2147483647 h 1184"/>
              <a:gd name="T88" fmla="*/ 2147483647 w 1184"/>
              <a:gd name="T89" fmla="*/ 2147483647 h 1184"/>
              <a:gd name="T90" fmla="*/ 2147483647 w 1184"/>
              <a:gd name="T91" fmla="*/ 2147483647 h 1184"/>
              <a:gd name="T92" fmla="*/ 2147483647 w 1184"/>
              <a:gd name="T93" fmla="*/ 2147483647 h 1184"/>
              <a:gd name="T94" fmla="*/ 2147483647 w 1184"/>
              <a:gd name="T95" fmla="*/ 2147483647 h 1184"/>
              <a:gd name="T96" fmla="*/ 2147483647 w 1184"/>
              <a:gd name="T97" fmla="*/ 2147483647 h 1184"/>
              <a:gd name="T98" fmla="*/ 2147483647 w 1184"/>
              <a:gd name="T99" fmla="*/ 2147483647 h 1184"/>
              <a:gd name="T100" fmla="*/ 2147483647 w 1184"/>
              <a:gd name="T101" fmla="*/ 2147483647 h 1184"/>
              <a:gd name="T102" fmla="*/ 2147483647 w 1184"/>
              <a:gd name="T103" fmla="*/ 2147483647 h 1184"/>
              <a:gd name="T104" fmla="*/ 2147483647 w 1184"/>
              <a:gd name="T105" fmla="*/ 2147483647 h 1184"/>
              <a:gd name="T106" fmla="*/ 2147483647 w 1184"/>
              <a:gd name="T107" fmla="*/ 2147483647 h 1184"/>
              <a:gd name="T108" fmla="*/ 2147483647 w 1184"/>
              <a:gd name="T109" fmla="*/ 0 h 1184"/>
              <a:gd name="T110" fmla="*/ 2147483647 w 1184"/>
              <a:gd name="T111" fmla="*/ 2147483647 h 1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84"/>
              <a:gd name="T169" fmla="*/ 0 h 1184"/>
              <a:gd name="T170" fmla="*/ 1184 w 1184"/>
              <a:gd name="T171" fmla="*/ 1184 h 1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84" h="1184">
                <a:moveTo>
                  <a:pt x="1184" y="260"/>
                </a:moveTo>
                <a:lnTo>
                  <a:pt x="1169" y="286"/>
                </a:lnTo>
                <a:lnTo>
                  <a:pt x="1159" y="307"/>
                </a:lnTo>
                <a:lnTo>
                  <a:pt x="1147" y="330"/>
                </a:lnTo>
                <a:lnTo>
                  <a:pt x="1137" y="351"/>
                </a:lnTo>
                <a:lnTo>
                  <a:pt x="1124" y="373"/>
                </a:lnTo>
                <a:lnTo>
                  <a:pt x="1109" y="396"/>
                </a:lnTo>
                <a:lnTo>
                  <a:pt x="1096" y="417"/>
                </a:lnTo>
                <a:lnTo>
                  <a:pt x="1082" y="439"/>
                </a:lnTo>
                <a:lnTo>
                  <a:pt x="1064" y="464"/>
                </a:lnTo>
                <a:lnTo>
                  <a:pt x="1046" y="490"/>
                </a:lnTo>
                <a:lnTo>
                  <a:pt x="1032" y="511"/>
                </a:lnTo>
                <a:lnTo>
                  <a:pt x="1014" y="532"/>
                </a:lnTo>
                <a:lnTo>
                  <a:pt x="995" y="557"/>
                </a:lnTo>
                <a:lnTo>
                  <a:pt x="975" y="583"/>
                </a:lnTo>
                <a:lnTo>
                  <a:pt x="956" y="606"/>
                </a:lnTo>
                <a:lnTo>
                  <a:pt x="935" y="630"/>
                </a:lnTo>
                <a:lnTo>
                  <a:pt x="917" y="649"/>
                </a:lnTo>
                <a:lnTo>
                  <a:pt x="891" y="677"/>
                </a:lnTo>
                <a:lnTo>
                  <a:pt x="870" y="700"/>
                </a:lnTo>
                <a:lnTo>
                  <a:pt x="849" y="719"/>
                </a:lnTo>
                <a:lnTo>
                  <a:pt x="825" y="742"/>
                </a:lnTo>
                <a:lnTo>
                  <a:pt x="807" y="758"/>
                </a:lnTo>
                <a:lnTo>
                  <a:pt x="785" y="777"/>
                </a:lnTo>
                <a:lnTo>
                  <a:pt x="762" y="796"/>
                </a:lnTo>
                <a:lnTo>
                  <a:pt x="736" y="817"/>
                </a:lnTo>
                <a:lnTo>
                  <a:pt x="714" y="835"/>
                </a:lnTo>
                <a:lnTo>
                  <a:pt x="688" y="855"/>
                </a:lnTo>
                <a:lnTo>
                  <a:pt x="655" y="877"/>
                </a:lnTo>
                <a:lnTo>
                  <a:pt x="628" y="897"/>
                </a:lnTo>
                <a:lnTo>
                  <a:pt x="599" y="918"/>
                </a:lnTo>
                <a:lnTo>
                  <a:pt x="568" y="939"/>
                </a:lnTo>
                <a:lnTo>
                  <a:pt x="536" y="956"/>
                </a:lnTo>
                <a:lnTo>
                  <a:pt x="699" y="1184"/>
                </a:lnTo>
                <a:lnTo>
                  <a:pt x="48" y="892"/>
                </a:lnTo>
                <a:lnTo>
                  <a:pt x="0" y="313"/>
                </a:lnTo>
                <a:lnTo>
                  <a:pt x="135" y="477"/>
                </a:lnTo>
                <a:lnTo>
                  <a:pt x="166" y="462"/>
                </a:lnTo>
                <a:lnTo>
                  <a:pt x="197" y="446"/>
                </a:lnTo>
                <a:lnTo>
                  <a:pt x="237" y="427"/>
                </a:lnTo>
                <a:lnTo>
                  <a:pt x="276" y="404"/>
                </a:lnTo>
                <a:lnTo>
                  <a:pt x="316" y="376"/>
                </a:lnTo>
                <a:lnTo>
                  <a:pt x="350" y="352"/>
                </a:lnTo>
                <a:lnTo>
                  <a:pt x="383" y="325"/>
                </a:lnTo>
                <a:lnTo>
                  <a:pt x="415" y="297"/>
                </a:lnTo>
                <a:lnTo>
                  <a:pt x="441" y="271"/>
                </a:lnTo>
                <a:lnTo>
                  <a:pt x="468" y="242"/>
                </a:lnTo>
                <a:lnTo>
                  <a:pt x="497" y="210"/>
                </a:lnTo>
                <a:lnTo>
                  <a:pt x="521" y="181"/>
                </a:lnTo>
                <a:lnTo>
                  <a:pt x="546" y="150"/>
                </a:lnTo>
                <a:lnTo>
                  <a:pt x="567" y="123"/>
                </a:lnTo>
                <a:lnTo>
                  <a:pt x="589" y="86"/>
                </a:lnTo>
                <a:lnTo>
                  <a:pt x="610" y="52"/>
                </a:lnTo>
                <a:lnTo>
                  <a:pt x="622" y="26"/>
                </a:lnTo>
                <a:lnTo>
                  <a:pt x="633" y="0"/>
                </a:lnTo>
                <a:lnTo>
                  <a:pt x="1184" y="260"/>
                </a:lnTo>
                <a:close/>
              </a:path>
            </a:pathLst>
          </a:custGeom>
          <a:solidFill>
            <a:srgbClr val="0066FF"/>
          </a:solidFill>
          <a:ln w="20638">
            <a:solidFill>
              <a:srgbClr val="000000"/>
            </a:solidFill>
            <a:round/>
            <a:headEnd/>
            <a:tailEnd/>
          </a:ln>
        </p:spPr>
        <p:txBody>
          <a:bodyPr/>
          <a:lstStyle/>
          <a:p>
            <a:endParaRPr lang="en-US"/>
          </a:p>
        </p:txBody>
      </p:sp>
      <p:sp>
        <p:nvSpPr>
          <p:cNvPr id="12300" name="Freeform 13"/>
          <p:cNvSpPr>
            <a:spLocks/>
          </p:cNvSpPr>
          <p:nvPr/>
        </p:nvSpPr>
        <p:spPr bwMode="auto">
          <a:xfrm>
            <a:off x="5389563" y="2424113"/>
            <a:ext cx="1697037" cy="2027237"/>
          </a:xfrm>
          <a:custGeom>
            <a:avLst/>
            <a:gdLst>
              <a:gd name="T0" fmla="*/ 0 w 1092"/>
              <a:gd name="T1" fmla="*/ 2147483647 h 1378"/>
              <a:gd name="T2" fmla="*/ 2147483647 w 1092"/>
              <a:gd name="T3" fmla="*/ 2147483647 h 1378"/>
              <a:gd name="T4" fmla="*/ 2147483647 w 1092"/>
              <a:gd name="T5" fmla="*/ 2147483647 h 1378"/>
              <a:gd name="T6" fmla="*/ 2147483647 w 1092"/>
              <a:gd name="T7" fmla="*/ 2147483647 h 1378"/>
              <a:gd name="T8" fmla="*/ 2147483647 w 1092"/>
              <a:gd name="T9" fmla="*/ 2147483647 h 1378"/>
              <a:gd name="T10" fmla="*/ 2147483647 w 1092"/>
              <a:gd name="T11" fmla="*/ 2147483647 h 1378"/>
              <a:gd name="T12" fmla="*/ 2147483647 w 1092"/>
              <a:gd name="T13" fmla="*/ 2147483647 h 1378"/>
              <a:gd name="T14" fmla="*/ 2147483647 w 1092"/>
              <a:gd name="T15" fmla="*/ 2147483647 h 1378"/>
              <a:gd name="T16" fmla="*/ 2147483647 w 1092"/>
              <a:gd name="T17" fmla="*/ 2147483647 h 1378"/>
              <a:gd name="T18" fmla="*/ 2147483647 w 1092"/>
              <a:gd name="T19" fmla="*/ 2147483647 h 1378"/>
              <a:gd name="T20" fmla="*/ 2147483647 w 1092"/>
              <a:gd name="T21" fmla="*/ 2147483647 h 1378"/>
              <a:gd name="T22" fmla="*/ 2147483647 w 1092"/>
              <a:gd name="T23" fmla="*/ 2147483647 h 1378"/>
              <a:gd name="T24" fmla="*/ 2147483647 w 1092"/>
              <a:gd name="T25" fmla="*/ 2147483647 h 1378"/>
              <a:gd name="T26" fmla="*/ 2147483647 w 1092"/>
              <a:gd name="T27" fmla="*/ 2147483647 h 1378"/>
              <a:gd name="T28" fmla="*/ 2147483647 w 1092"/>
              <a:gd name="T29" fmla="*/ 2147483647 h 1378"/>
              <a:gd name="T30" fmla="*/ 2147483647 w 1092"/>
              <a:gd name="T31" fmla="*/ 2147483647 h 1378"/>
              <a:gd name="T32" fmla="*/ 2147483647 w 1092"/>
              <a:gd name="T33" fmla="*/ 2147483647 h 1378"/>
              <a:gd name="T34" fmla="*/ 2147483647 w 1092"/>
              <a:gd name="T35" fmla="*/ 2147483647 h 1378"/>
              <a:gd name="T36" fmla="*/ 2147483647 w 1092"/>
              <a:gd name="T37" fmla="*/ 2147483647 h 1378"/>
              <a:gd name="T38" fmla="*/ 2147483647 w 1092"/>
              <a:gd name="T39" fmla="*/ 2147483647 h 1378"/>
              <a:gd name="T40" fmla="*/ 2147483647 w 1092"/>
              <a:gd name="T41" fmla="*/ 0 h 1378"/>
              <a:gd name="T42" fmla="*/ 2147483647 w 1092"/>
              <a:gd name="T43" fmla="*/ 2147483647 h 1378"/>
              <a:gd name="T44" fmla="*/ 2147483647 w 1092"/>
              <a:gd name="T45" fmla="*/ 2147483647 h 1378"/>
              <a:gd name="T46" fmla="*/ 2147483647 w 1092"/>
              <a:gd name="T47" fmla="*/ 2147483647 h 1378"/>
              <a:gd name="T48" fmla="*/ 2147483647 w 1092"/>
              <a:gd name="T49" fmla="*/ 2147483647 h 1378"/>
              <a:gd name="T50" fmla="*/ 2147483647 w 1092"/>
              <a:gd name="T51" fmla="*/ 2147483647 h 1378"/>
              <a:gd name="T52" fmla="*/ 2147483647 w 1092"/>
              <a:gd name="T53" fmla="*/ 2147483647 h 1378"/>
              <a:gd name="T54" fmla="*/ 2147483647 w 1092"/>
              <a:gd name="T55" fmla="*/ 2147483647 h 1378"/>
              <a:gd name="T56" fmla="*/ 2147483647 w 1092"/>
              <a:gd name="T57" fmla="*/ 2147483647 h 1378"/>
              <a:gd name="T58" fmla="*/ 2147483647 w 1092"/>
              <a:gd name="T59" fmla="*/ 2147483647 h 1378"/>
              <a:gd name="T60" fmla="*/ 2147483647 w 1092"/>
              <a:gd name="T61" fmla="*/ 2147483647 h 1378"/>
              <a:gd name="T62" fmla="*/ 2147483647 w 1092"/>
              <a:gd name="T63" fmla="*/ 2147483647 h 1378"/>
              <a:gd name="T64" fmla="*/ 2147483647 w 1092"/>
              <a:gd name="T65" fmla="*/ 2147483647 h 1378"/>
              <a:gd name="T66" fmla="*/ 2147483647 w 1092"/>
              <a:gd name="T67" fmla="*/ 2147483647 h 1378"/>
              <a:gd name="T68" fmla="*/ 2147483647 w 1092"/>
              <a:gd name="T69" fmla="*/ 2147483647 h 1378"/>
              <a:gd name="T70" fmla="*/ 2147483647 w 1092"/>
              <a:gd name="T71" fmla="*/ 2147483647 h 1378"/>
              <a:gd name="T72" fmla="*/ 2147483647 w 1092"/>
              <a:gd name="T73" fmla="*/ 2147483647 h 1378"/>
              <a:gd name="T74" fmla="*/ 2147483647 w 1092"/>
              <a:gd name="T75" fmla="*/ 2147483647 h 1378"/>
              <a:gd name="T76" fmla="*/ 2147483647 w 1092"/>
              <a:gd name="T77" fmla="*/ 2147483647 h 1378"/>
              <a:gd name="T78" fmla="*/ 2147483647 w 1092"/>
              <a:gd name="T79" fmla="*/ 2147483647 h 1378"/>
              <a:gd name="T80" fmla="*/ 2147483647 w 1092"/>
              <a:gd name="T81" fmla="*/ 2147483647 h 1378"/>
              <a:gd name="T82" fmla="*/ 2147483647 w 1092"/>
              <a:gd name="T83" fmla="*/ 2147483647 h 1378"/>
              <a:gd name="T84" fmla="*/ 2147483647 w 1092"/>
              <a:gd name="T85" fmla="*/ 2147483647 h 1378"/>
              <a:gd name="T86" fmla="*/ 2147483647 w 1092"/>
              <a:gd name="T87" fmla="*/ 2147483647 h 1378"/>
              <a:gd name="T88" fmla="*/ 2147483647 w 1092"/>
              <a:gd name="T89" fmla="*/ 2147483647 h 1378"/>
              <a:gd name="T90" fmla="*/ 2147483647 w 1092"/>
              <a:gd name="T91" fmla="*/ 2147483647 h 1378"/>
              <a:gd name="T92" fmla="*/ 2147483647 w 1092"/>
              <a:gd name="T93" fmla="*/ 2147483647 h 1378"/>
              <a:gd name="T94" fmla="*/ 2147483647 w 1092"/>
              <a:gd name="T95" fmla="*/ 2147483647 h 1378"/>
              <a:gd name="T96" fmla="*/ 2147483647 w 1092"/>
              <a:gd name="T97" fmla="*/ 2147483647 h 1378"/>
              <a:gd name="T98" fmla="*/ 2147483647 w 1092"/>
              <a:gd name="T99" fmla="*/ 2147483647 h 1378"/>
              <a:gd name="T100" fmla="*/ 2147483647 w 1092"/>
              <a:gd name="T101" fmla="*/ 2147483647 h 1378"/>
              <a:gd name="T102" fmla="*/ 2147483647 w 1092"/>
              <a:gd name="T103" fmla="*/ 2147483647 h 1378"/>
              <a:gd name="T104" fmla="*/ 2147483647 w 1092"/>
              <a:gd name="T105" fmla="*/ 2147483647 h 1378"/>
              <a:gd name="T106" fmla="*/ 2147483647 w 1092"/>
              <a:gd name="T107" fmla="*/ 2147483647 h 1378"/>
              <a:gd name="T108" fmla="*/ 2147483647 w 1092"/>
              <a:gd name="T109" fmla="*/ 2147483647 h 1378"/>
              <a:gd name="T110" fmla="*/ 2147483647 w 1092"/>
              <a:gd name="T111" fmla="*/ 2147483647 h 1378"/>
              <a:gd name="T112" fmla="*/ 2147483647 w 1092"/>
              <a:gd name="T113" fmla="*/ 2147483647 h 1378"/>
              <a:gd name="T114" fmla="*/ 2147483647 w 1092"/>
              <a:gd name="T115" fmla="*/ 2147483647 h 1378"/>
              <a:gd name="T116" fmla="*/ 0 w 1092"/>
              <a:gd name="T117" fmla="*/ 2147483647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92"/>
              <a:gd name="T178" fmla="*/ 0 h 1378"/>
              <a:gd name="T179" fmla="*/ 1092 w 1092"/>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92" h="1378">
                <a:moveTo>
                  <a:pt x="0" y="876"/>
                </a:moveTo>
                <a:lnTo>
                  <a:pt x="272" y="977"/>
                </a:lnTo>
                <a:lnTo>
                  <a:pt x="286" y="943"/>
                </a:lnTo>
                <a:lnTo>
                  <a:pt x="298" y="911"/>
                </a:lnTo>
                <a:lnTo>
                  <a:pt x="306" y="880"/>
                </a:lnTo>
                <a:lnTo>
                  <a:pt x="314" y="853"/>
                </a:lnTo>
                <a:lnTo>
                  <a:pt x="322" y="822"/>
                </a:lnTo>
                <a:lnTo>
                  <a:pt x="328" y="787"/>
                </a:lnTo>
                <a:lnTo>
                  <a:pt x="333" y="754"/>
                </a:lnTo>
                <a:lnTo>
                  <a:pt x="338" y="722"/>
                </a:lnTo>
                <a:lnTo>
                  <a:pt x="343" y="685"/>
                </a:lnTo>
                <a:lnTo>
                  <a:pt x="344" y="646"/>
                </a:lnTo>
                <a:lnTo>
                  <a:pt x="344" y="577"/>
                </a:lnTo>
                <a:lnTo>
                  <a:pt x="343" y="539"/>
                </a:lnTo>
                <a:lnTo>
                  <a:pt x="341" y="507"/>
                </a:lnTo>
                <a:lnTo>
                  <a:pt x="336" y="473"/>
                </a:lnTo>
                <a:lnTo>
                  <a:pt x="330" y="438"/>
                </a:lnTo>
                <a:lnTo>
                  <a:pt x="323" y="407"/>
                </a:lnTo>
                <a:lnTo>
                  <a:pt x="315" y="368"/>
                </a:lnTo>
                <a:lnTo>
                  <a:pt x="304" y="331"/>
                </a:lnTo>
                <a:lnTo>
                  <a:pt x="831" y="0"/>
                </a:lnTo>
                <a:lnTo>
                  <a:pt x="844" y="32"/>
                </a:lnTo>
                <a:lnTo>
                  <a:pt x="855" y="63"/>
                </a:lnTo>
                <a:lnTo>
                  <a:pt x="865" y="90"/>
                </a:lnTo>
                <a:lnTo>
                  <a:pt x="874" y="119"/>
                </a:lnTo>
                <a:lnTo>
                  <a:pt x="882" y="147"/>
                </a:lnTo>
                <a:lnTo>
                  <a:pt x="892" y="176"/>
                </a:lnTo>
                <a:lnTo>
                  <a:pt x="898" y="202"/>
                </a:lnTo>
                <a:lnTo>
                  <a:pt x="905" y="229"/>
                </a:lnTo>
                <a:lnTo>
                  <a:pt x="911" y="257"/>
                </a:lnTo>
                <a:lnTo>
                  <a:pt x="919" y="287"/>
                </a:lnTo>
                <a:lnTo>
                  <a:pt x="924" y="323"/>
                </a:lnTo>
                <a:lnTo>
                  <a:pt x="931" y="352"/>
                </a:lnTo>
                <a:lnTo>
                  <a:pt x="937" y="384"/>
                </a:lnTo>
                <a:lnTo>
                  <a:pt x="942" y="418"/>
                </a:lnTo>
                <a:lnTo>
                  <a:pt x="944" y="454"/>
                </a:lnTo>
                <a:lnTo>
                  <a:pt x="947" y="493"/>
                </a:lnTo>
                <a:lnTo>
                  <a:pt x="950" y="530"/>
                </a:lnTo>
                <a:lnTo>
                  <a:pt x="950" y="565"/>
                </a:lnTo>
                <a:lnTo>
                  <a:pt x="950" y="604"/>
                </a:lnTo>
                <a:lnTo>
                  <a:pt x="950" y="653"/>
                </a:lnTo>
                <a:lnTo>
                  <a:pt x="949" y="696"/>
                </a:lnTo>
                <a:lnTo>
                  <a:pt x="947" y="727"/>
                </a:lnTo>
                <a:lnTo>
                  <a:pt x="944" y="761"/>
                </a:lnTo>
                <a:lnTo>
                  <a:pt x="942" y="796"/>
                </a:lnTo>
                <a:lnTo>
                  <a:pt x="936" y="837"/>
                </a:lnTo>
                <a:lnTo>
                  <a:pt x="929" y="871"/>
                </a:lnTo>
                <a:lnTo>
                  <a:pt x="923" y="905"/>
                </a:lnTo>
                <a:lnTo>
                  <a:pt x="915" y="945"/>
                </a:lnTo>
                <a:lnTo>
                  <a:pt x="907" y="976"/>
                </a:lnTo>
                <a:lnTo>
                  <a:pt x="898" y="1014"/>
                </a:lnTo>
                <a:lnTo>
                  <a:pt x="889" y="1048"/>
                </a:lnTo>
                <a:lnTo>
                  <a:pt x="877" y="1082"/>
                </a:lnTo>
                <a:lnTo>
                  <a:pt x="866" y="1118"/>
                </a:lnTo>
                <a:lnTo>
                  <a:pt x="852" y="1161"/>
                </a:lnTo>
                <a:lnTo>
                  <a:pt x="835" y="1205"/>
                </a:lnTo>
                <a:lnTo>
                  <a:pt x="1092" y="1310"/>
                </a:lnTo>
                <a:lnTo>
                  <a:pt x="448" y="1378"/>
                </a:lnTo>
                <a:lnTo>
                  <a:pt x="0" y="876"/>
                </a:lnTo>
                <a:close/>
              </a:path>
            </a:pathLst>
          </a:custGeom>
          <a:solidFill>
            <a:srgbClr val="339966"/>
          </a:solidFill>
          <a:ln w="20701">
            <a:solidFill>
              <a:srgbClr val="000000"/>
            </a:solidFill>
            <a:round/>
            <a:headEnd/>
            <a:tailEnd/>
          </a:ln>
        </p:spPr>
        <p:txBody>
          <a:bodyPr/>
          <a:lstStyle/>
          <a:p>
            <a:endParaRPr lang="en-US"/>
          </a:p>
        </p:txBody>
      </p:sp>
      <p:sp>
        <p:nvSpPr>
          <p:cNvPr id="12301" name="Freeform 14"/>
          <p:cNvSpPr>
            <a:spLocks/>
          </p:cNvSpPr>
          <p:nvPr/>
        </p:nvSpPr>
        <p:spPr bwMode="auto">
          <a:xfrm>
            <a:off x="5078413" y="1247775"/>
            <a:ext cx="1985962" cy="1789113"/>
          </a:xfrm>
          <a:custGeom>
            <a:avLst/>
            <a:gdLst>
              <a:gd name="T0" fmla="*/ 2147483647 w 1278"/>
              <a:gd name="T1" fmla="*/ 0 h 1217"/>
              <a:gd name="T2" fmla="*/ 2147483647 w 1278"/>
              <a:gd name="T3" fmla="*/ 2147483647 h 1217"/>
              <a:gd name="T4" fmla="*/ 2147483647 w 1278"/>
              <a:gd name="T5" fmla="*/ 2147483647 h 1217"/>
              <a:gd name="T6" fmla="*/ 2147483647 w 1278"/>
              <a:gd name="T7" fmla="*/ 2147483647 h 1217"/>
              <a:gd name="T8" fmla="*/ 2147483647 w 1278"/>
              <a:gd name="T9" fmla="*/ 2147483647 h 1217"/>
              <a:gd name="T10" fmla="*/ 2147483647 w 1278"/>
              <a:gd name="T11" fmla="*/ 2147483647 h 1217"/>
              <a:gd name="T12" fmla="*/ 2147483647 w 1278"/>
              <a:gd name="T13" fmla="*/ 2147483647 h 1217"/>
              <a:gd name="T14" fmla="*/ 2147483647 w 1278"/>
              <a:gd name="T15" fmla="*/ 2147483647 h 1217"/>
              <a:gd name="T16" fmla="*/ 2147483647 w 1278"/>
              <a:gd name="T17" fmla="*/ 2147483647 h 1217"/>
              <a:gd name="T18" fmla="*/ 2147483647 w 1278"/>
              <a:gd name="T19" fmla="*/ 2147483647 h 1217"/>
              <a:gd name="T20" fmla="*/ 2147483647 w 1278"/>
              <a:gd name="T21" fmla="*/ 2147483647 h 1217"/>
              <a:gd name="T22" fmla="*/ 2147483647 w 1278"/>
              <a:gd name="T23" fmla="*/ 2147483647 h 1217"/>
              <a:gd name="T24" fmla="*/ 2147483647 w 1278"/>
              <a:gd name="T25" fmla="*/ 2147483647 h 1217"/>
              <a:gd name="T26" fmla="*/ 2147483647 w 1278"/>
              <a:gd name="T27" fmla="*/ 2147483647 h 1217"/>
              <a:gd name="T28" fmla="*/ 2147483647 w 1278"/>
              <a:gd name="T29" fmla="*/ 2147483647 h 1217"/>
              <a:gd name="T30" fmla="*/ 2147483647 w 1278"/>
              <a:gd name="T31" fmla="*/ 2147483647 h 1217"/>
              <a:gd name="T32" fmla="*/ 2147483647 w 1278"/>
              <a:gd name="T33" fmla="*/ 2147483647 h 1217"/>
              <a:gd name="T34" fmla="*/ 2147483647 w 1278"/>
              <a:gd name="T35" fmla="*/ 2147483647 h 1217"/>
              <a:gd name="T36" fmla="*/ 2147483647 w 1278"/>
              <a:gd name="T37" fmla="*/ 2147483647 h 1217"/>
              <a:gd name="T38" fmla="*/ 2147483647 w 1278"/>
              <a:gd name="T39" fmla="*/ 2147483647 h 1217"/>
              <a:gd name="T40" fmla="*/ 2147483647 w 1278"/>
              <a:gd name="T41" fmla="*/ 2147483647 h 1217"/>
              <a:gd name="T42" fmla="*/ 2147483647 w 1278"/>
              <a:gd name="T43" fmla="*/ 2147483647 h 1217"/>
              <a:gd name="T44" fmla="*/ 2147483647 w 1278"/>
              <a:gd name="T45" fmla="*/ 2147483647 h 1217"/>
              <a:gd name="T46" fmla="*/ 2147483647 w 1278"/>
              <a:gd name="T47" fmla="*/ 2147483647 h 1217"/>
              <a:gd name="T48" fmla="*/ 2147483647 w 1278"/>
              <a:gd name="T49" fmla="*/ 2147483647 h 1217"/>
              <a:gd name="T50" fmla="*/ 2147483647 w 1278"/>
              <a:gd name="T51" fmla="*/ 2147483647 h 1217"/>
              <a:gd name="T52" fmla="*/ 2147483647 w 1278"/>
              <a:gd name="T53" fmla="*/ 2147483647 h 1217"/>
              <a:gd name="T54" fmla="*/ 2147483647 w 1278"/>
              <a:gd name="T55" fmla="*/ 2147483647 h 1217"/>
              <a:gd name="T56" fmla="*/ 2147483647 w 1278"/>
              <a:gd name="T57" fmla="*/ 2147483647 h 1217"/>
              <a:gd name="T58" fmla="*/ 2147483647 w 1278"/>
              <a:gd name="T59" fmla="*/ 2147483647 h 1217"/>
              <a:gd name="T60" fmla="*/ 2147483647 w 1278"/>
              <a:gd name="T61" fmla="*/ 2147483647 h 1217"/>
              <a:gd name="T62" fmla="*/ 2147483647 w 1278"/>
              <a:gd name="T63" fmla="*/ 2147483647 h 1217"/>
              <a:gd name="T64" fmla="*/ 2147483647 w 1278"/>
              <a:gd name="T65" fmla="*/ 2147483647 h 1217"/>
              <a:gd name="T66" fmla="*/ 2147483647 w 1278"/>
              <a:gd name="T67" fmla="*/ 2147483647 h 1217"/>
              <a:gd name="T68" fmla="*/ 2147483647 w 1278"/>
              <a:gd name="T69" fmla="*/ 2147483647 h 1217"/>
              <a:gd name="T70" fmla="*/ 2147483647 w 1278"/>
              <a:gd name="T71" fmla="*/ 2147483647 h 1217"/>
              <a:gd name="T72" fmla="*/ 2147483647 w 1278"/>
              <a:gd name="T73" fmla="*/ 2147483647 h 1217"/>
              <a:gd name="T74" fmla="*/ 2147483647 w 1278"/>
              <a:gd name="T75" fmla="*/ 2147483647 h 1217"/>
              <a:gd name="T76" fmla="*/ 2147483647 w 1278"/>
              <a:gd name="T77" fmla="*/ 2147483647 h 1217"/>
              <a:gd name="T78" fmla="*/ 2147483647 w 1278"/>
              <a:gd name="T79" fmla="*/ 2147483647 h 1217"/>
              <a:gd name="T80" fmla="*/ 2147483647 w 1278"/>
              <a:gd name="T81" fmla="*/ 2147483647 h 1217"/>
              <a:gd name="T82" fmla="*/ 2147483647 w 1278"/>
              <a:gd name="T83" fmla="*/ 2147483647 h 1217"/>
              <a:gd name="T84" fmla="*/ 2147483647 w 1278"/>
              <a:gd name="T85" fmla="*/ 2147483647 h 1217"/>
              <a:gd name="T86" fmla="*/ 2147483647 w 1278"/>
              <a:gd name="T87" fmla="*/ 2147483647 h 1217"/>
              <a:gd name="T88" fmla="*/ 2147483647 w 1278"/>
              <a:gd name="T89" fmla="*/ 2147483647 h 1217"/>
              <a:gd name="T90" fmla="*/ 2147483647 w 1278"/>
              <a:gd name="T91" fmla="*/ 2147483647 h 1217"/>
              <a:gd name="T92" fmla="*/ 2147483647 w 1278"/>
              <a:gd name="T93" fmla="*/ 2147483647 h 1217"/>
              <a:gd name="T94" fmla="*/ 2147483647 w 1278"/>
              <a:gd name="T95" fmla="*/ 2147483647 h 1217"/>
              <a:gd name="T96" fmla="*/ 2147483647 w 1278"/>
              <a:gd name="T97" fmla="*/ 2147483647 h 1217"/>
              <a:gd name="T98" fmla="*/ 2147483647 w 1278"/>
              <a:gd name="T99" fmla="*/ 2147483647 h 1217"/>
              <a:gd name="T100" fmla="*/ 2147483647 w 1278"/>
              <a:gd name="T101" fmla="*/ 2147483647 h 1217"/>
              <a:gd name="T102" fmla="*/ 2147483647 w 1278"/>
              <a:gd name="T103" fmla="*/ 2147483647 h 1217"/>
              <a:gd name="T104" fmla="*/ 2147483647 w 1278"/>
              <a:gd name="T105" fmla="*/ 2147483647 h 1217"/>
              <a:gd name="T106" fmla="*/ 2147483647 w 1278"/>
              <a:gd name="T107" fmla="*/ 2147483647 h 1217"/>
              <a:gd name="T108" fmla="*/ 2147483647 w 1278"/>
              <a:gd name="T109" fmla="*/ 2147483647 h 1217"/>
              <a:gd name="T110" fmla="*/ 2147483647 w 1278"/>
              <a:gd name="T111" fmla="*/ 2147483647 h 1217"/>
              <a:gd name="T112" fmla="*/ 2147483647 w 1278"/>
              <a:gd name="T113" fmla="*/ 2147483647 h 1217"/>
              <a:gd name="T114" fmla="*/ 2147483647 w 1278"/>
              <a:gd name="T115" fmla="*/ 2147483647 h 1217"/>
              <a:gd name="T116" fmla="*/ 0 w 1278"/>
              <a:gd name="T117" fmla="*/ 2147483647 h 1217"/>
              <a:gd name="T118" fmla="*/ 2147483647 w 1278"/>
              <a:gd name="T119" fmla="*/ 0 h 1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8"/>
              <a:gd name="T181" fmla="*/ 0 h 1217"/>
              <a:gd name="T182" fmla="*/ 1278 w 1278"/>
              <a:gd name="T183" fmla="*/ 1217 h 1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8" h="1217">
                <a:moveTo>
                  <a:pt x="260" y="0"/>
                </a:moveTo>
                <a:lnTo>
                  <a:pt x="286" y="13"/>
                </a:lnTo>
                <a:lnTo>
                  <a:pt x="307" y="25"/>
                </a:lnTo>
                <a:lnTo>
                  <a:pt x="330" y="36"/>
                </a:lnTo>
                <a:lnTo>
                  <a:pt x="351" y="47"/>
                </a:lnTo>
                <a:lnTo>
                  <a:pt x="373" y="60"/>
                </a:lnTo>
                <a:lnTo>
                  <a:pt x="394" y="75"/>
                </a:lnTo>
                <a:lnTo>
                  <a:pt x="415" y="88"/>
                </a:lnTo>
                <a:lnTo>
                  <a:pt x="436" y="100"/>
                </a:lnTo>
                <a:lnTo>
                  <a:pt x="462" y="118"/>
                </a:lnTo>
                <a:lnTo>
                  <a:pt x="490" y="138"/>
                </a:lnTo>
                <a:lnTo>
                  <a:pt x="511" y="152"/>
                </a:lnTo>
                <a:lnTo>
                  <a:pt x="532" y="170"/>
                </a:lnTo>
                <a:lnTo>
                  <a:pt x="557" y="188"/>
                </a:lnTo>
                <a:lnTo>
                  <a:pt x="583" y="207"/>
                </a:lnTo>
                <a:lnTo>
                  <a:pt x="606" y="226"/>
                </a:lnTo>
                <a:lnTo>
                  <a:pt x="628" y="247"/>
                </a:lnTo>
                <a:lnTo>
                  <a:pt x="649" y="267"/>
                </a:lnTo>
                <a:lnTo>
                  <a:pt x="675" y="291"/>
                </a:lnTo>
                <a:lnTo>
                  <a:pt x="698" y="312"/>
                </a:lnTo>
                <a:lnTo>
                  <a:pt x="717" y="333"/>
                </a:lnTo>
                <a:lnTo>
                  <a:pt x="740" y="357"/>
                </a:lnTo>
                <a:lnTo>
                  <a:pt x="758" y="375"/>
                </a:lnTo>
                <a:lnTo>
                  <a:pt x="777" y="398"/>
                </a:lnTo>
                <a:lnTo>
                  <a:pt x="796" y="420"/>
                </a:lnTo>
                <a:lnTo>
                  <a:pt x="817" y="448"/>
                </a:lnTo>
                <a:lnTo>
                  <a:pt x="835" y="470"/>
                </a:lnTo>
                <a:lnTo>
                  <a:pt x="855" y="496"/>
                </a:lnTo>
                <a:lnTo>
                  <a:pt x="877" y="527"/>
                </a:lnTo>
                <a:lnTo>
                  <a:pt x="897" y="554"/>
                </a:lnTo>
                <a:lnTo>
                  <a:pt x="918" y="585"/>
                </a:lnTo>
                <a:lnTo>
                  <a:pt x="937" y="616"/>
                </a:lnTo>
                <a:lnTo>
                  <a:pt x="955" y="648"/>
                </a:lnTo>
                <a:lnTo>
                  <a:pt x="974" y="682"/>
                </a:lnTo>
                <a:lnTo>
                  <a:pt x="989" y="711"/>
                </a:lnTo>
                <a:lnTo>
                  <a:pt x="1003" y="739"/>
                </a:lnTo>
                <a:lnTo>
                  <a:pt x="1016" y="771"/>
                </a:lnTo>
                <a:lnTo>
                  <a:pt x="1024" y="793"/>
                </a:lnTo>
                <a:lnTo>
                  <a:pt x="1278" y="693"/>
                </a:lnTo>
                <a:lnTo>
                  <a:pt x="884" y="1217"/>
                </a:lnTo>
                <a:lnTo>
                  <a:pt x="186" y="1131"/>
                </a:lnTo>
                <a:lnTo>
                  <a:pt x="462" y="1020"/>
                </a:lnTo>
                <a:lnTo>
                  <a:pt x="444" y="982"/>
                </a:lnTo>
                <a:lnTo>
                  <a:pt x="427" y="947"/>
                </a:lnTo>
                <a:lnTo>
                  <a:pt x="402" y="908"/>
                </a:lnTo>
                <a:lnTo>
                  <a:pt x="375" y="868"/>
                </a:lnTo>
                <a:lnTo>
                  <a:pt x="351" y="834"/>
                </a:lnTo>
                <a:lnTo>
                  <a:pt x="325" y="802"/>
                </a:lnTo>
                <a:lnTo>
                  <a:pt x="297" y="769"/>
                </a:lnTo>
                <a:lnTo>
                  <a:pt x="270" y="742"/>
                </a:lnTo>
                <a:lnTo>
                  <a:pt x="242" y="716"/>
                </a:lnTo>
                <a:lnTo>
                  <a:pt x="210" y="687"/>
                </a:lnTo>
                <a:lnTo>
                  <a:pt x="179" y="663"/>
                </a:lnTo>
                <a:lnTo>
                  <a:pt x="150" y="638"/>
                </a:lnTo>
                <a:lnTo>
                  <a:pt x="121" y="617"/>
                </a:lnTo>
                <a:lnTo>
                  <a:pt x="86" y="595"/>
                </a:lnTo>
                <a:lnTo>
                  <a:pt x="50" y="574"/>
                </a:lnTo>
                <a:lnTo>
                  <a:pt x="26" y="562"/>
                </a:lnTo>
                <a:lnTo>
                  <a:pt x="0" y="548"/>
                </a:lnTo>
                <a:lnTo>
                  <a:pt x="260" y="0"/>
                </a:lnTo>
                <a:close/>
              </a:path>
            </a:pathLst>
          </a:custGeom>
          <a:solidFill>
            <a:srgbClr val="0066FF"/>
          </a:solidFill>
          <a:ln w="20638">
            <a:solidFill>
              <a:srgbClr val="000000"/>
            </a:solidFill>
            <a:round/>
            <a:headEnd/>
            <a:tailEnd/>
          </a:ln>
        </p:spPr>
        <p:txBody>
          <a:bodyPr/>
          <a:lstStyle/>
          <a:p>
            <a:endParaRPr lang="en-US"/>
          </a:p>
        </p:txBody>
      </p:sp>
      <p:sp>
        <p:nvSpPr>
          <p:cNvPr id="12302" name="Freeform 15"/>
          <p:cNvSpPr>
            <a:spLocks/>
          </p:cNvSpPr>
          <p:nvPr/>
        </p:nvSpPr>
        <p:spPr bwMode="auto">
          <a:xfrm>
            <a:off x="3687763" y="806450"/>
            <a:ext cx="1920875" cy="1466850"/>
          </a:xfrm>
          <a:custGeom>
            <a:avLst/>
            <a:gdLst>
              <a:gd name="T0" fmla="*/ 2147483647 w 1236"/>
              <a:gd name="T1" fmla="*/ 2147483647 h 997"/>
              <a:gd name="T2" fmla="*/ 2147483647 w 1236"/>
              <a:gd name="T3" fmla="*/ 2147483647 h 997"/>
              <a:gd name="T4" fmla="*/ 2147483647 w 1236"/>
              <a:gd name="T5" fmla="*/ 2147483647 h 997"/>
              <a:gd name="T6" fmla="*/ 2147483647 w 1236"/>
              <a:gd name="T7" fmla="*/ 2147483647 h 997"/>
              <a:gd name="T8" fmla="*/ 2147483647 w 1236"/>
              <a:gd name="T9" fmla="*/ 2147483647 h 997"/>
              <a:gd name="T10" fmla="*/ 2147483647 w 1236"/>
              <a:gd name="T11" fmla="*/ 2147483647 h 997"/>
              <a:gd name="T12" fmla="*/ 2147483647 w 1236"/>
              <a:gd name="T13" fmla="*/ 2147483647 h 997"/>
              <a:gd name="T14" fmla="*/ 2147483647 w 1236"/>
              <a:gd name="T15" fmla="*/ 2147483647 h 997"/>
              <a:gd name="T16" fmla="*/ 2147483647 w 1236"/>
              <a:gd name="T17" fmla="*/ 2147483647 h 997"/>
              <a:gd name="T18" fmla="*/ 2147483647 w 1236"/>
              <a:gd name="T19" fmla="*/ 2147483647 h 997"/>
              <a:gd name="T20" fmla="*/ 2147483647 w 1236"/>
              <a:gd name="T21" fmla="*/ 2147483647 h 997"/>
              <a:gd name="T22" fmla="*/ 2147483647 w 1236"/>
              <a:gd name="T23" fmla="*/ 2147483647 h 997"/>
              <a:gd name="T24" fmla="*/ 2147483647 w 1236"/>
              <a:gd name="T25" fmla="*/ 2147483647 h 997"/>
              <a:gd name="T26" fmla="*/ 2147483647 w 1236"/>
              <a:gd name="T27" fmla="*/ 2147483647 h 997"/>
              <a:gd name="T28" fmla="*/ 2147483647 w 1236"/>
              <a:gd name="T29" fmla="*/ 2147483647 h 997"/>
              <a:gd name="T30" fmla="*/ 2147483647 w 1236"/>
              <a:gd name="T31" fmla="*/ 2147483647 h 997"/>
              <a:gd name="T32" fmla="*/ 2147483647 w 1236"/>
              <a:gd name="T33" fmla="*/ 2147483647 h 997"/>
              <a:gd name="T34" fmla="*/ 2147483647 w 1236"/>
              <a:gd name="T35" fmla="*/ 2147483647 h 997"/>
              <a:gd name="T36" fmla="*/ 0 w 1236"/>
              <a:gd name="T37" fmla="*/ 2147483647 h 997"/>
              <a:gd name="T38" fmla="*/ 2147483647 w 1236"/>
              <a:gd name="T39" fmla="*/ 2147483647 h 997"/>
              <a:gd name="T40" fmla="*/ 2147483647 w 1236"/>
              <a:gd name="T41" fmla="*/ 2147483647 h 997"/>
              <a:gd name="T42" fmla="*/ 2147483647 w 1236"/>
              <a:gd name="T43" fmla="*/ 2147483647 h 997"/>
              <a:gd name="T44" fmla="*/ 2147483647 w 1236"/>
              <a:gd name="T45" fmla="*/ 2147483647 h 997"/>
              <a:gd name="T46" fmla="*/ 2147483647 w 1236"/>
              <a:gd name="T47" fmla="*/ 2147483647 h 997"/>
              <a:gd name="T48" fmla="*/ 2147483647 w 1236"/>
              <a:gd name="T49" fmla="*/ 2147483647 h 997"/>
              <a:gd name="T50" fmla="*/ 2147483647 w 1236"/>
              <a:gd name="T51" fmla="*/ 2147483647 h 997"/>
              <a:gd name="T52" fmla="*/ 2147483647 w 1236"/>
              <a:gd name="T53" fmla="*/ 2147483647 h 997"/>
              <a:gd name="T54" fmla="*/ 2147483647 w 1236"/>
              <a:gd name="T55" fmla="*/ 2147483647 h 997"/>
              <a:gd name="T56" fmla="*/ 2147483647 w 1236"/>
              <a:gd name="T57" fmla="*/ 2147483647 h 997"/>
              <a:gd name="T58" fmla="*/ 2147483647 w 1236"/>
              <a:gd name="T59" fmla="*/ 2147483647 h 997"/>
              <a:gd name="T60" fmla="*/ 2147483647 w 1236"/>
              <a:gd name="T61" fmla="*/ 2147483647 h 997"/>
              <a:gd name="T62" fmla="*/ 2147483647 w 1236"/>
              <a:gd name="T63" fmla="*/ 2147483647 h 997"/>
              <a:gd name="T64" fmla="*/ 2147483647 w 1236"/>
              <a:gd name="T65" fmla="*/ 2147483647 h 997"/>
              <a:gd name="T66" fmla="*/ 2147483647 w 1236"/>
              <a:gd name="T67" fmla="*/ 2147483647 h 997"/>
              <a:gd name="T68" fmla="*/ 2147483647 w 1236"/>
              <a:gd name="T69" fmla="*/ 2147483647 h 997"/>
              <a:gd name="T70" fmla="*/ 2147483647 w 1236"/>
              <a:gd name="T71" fmla="*/ 2147483647 h 997"/>
              <a:gd name="T72" fmla="*/ 2147483647 w 1236"/>
              <a:gd name="T73" fmla="*/ 2147483647 h 997"/>
              <a:gd name="T74" fmla="*/ 2147483647 w 1236"/>
              <a:gd name="T75" fmla="*/ 2147483647 h 997"/>
              <a:gd name="T76" fmla="*/ 2147483647 w 1236"/>
              <a:gd name="T77" fmla="*/ 2147483647 h 997"/>
              <a:gd name="T78" fmla="*/ 2147483647 w 1236"/>
              <a:gd name="T79" fmla="*/ 2147483647 h 997"/>
              <a:gd name="T80" fmla="*/ 2147483647 w 1236"/>
              <a:gd name="T81" fmla="*/ 2147483647 h 997"/>
              <a:gd name="T82" fmla="*/ 2147483647 w 1236"/>
              <a:gd name="T83" fmla="*/ 2147483647 h 997"/>
              <a:gd name="T84" fmla="*/ 2147483647 w 1236"/>
              <a:gd name="T85" fmla="*/ 2147483647 h 997"/>
              <a:gd name="T86" fmla="*/ 2147483647 w 1236"/>
              <a:gd name="T87" fmla="*/ 2147483647 h 997"/>
              <a:gd name="T88" fmla="*/ 2147483647 w 1236"/>
              <a:gd name="T89" fmla="*/ 2147483647 h 997"/>
              <a:gd name="T90" fmla="*/ 2147483647 w 1236"/>
              <a:gd name="T91" fmla="*/ 2147483647 h 997"/>
              <a:gd name="T92" fmla="*/ 2147483647 w 1236"/>
              <a:gd name="T93" fmla="*/ 2147483647 h 997"/>
              <a:gd name="T94" fmla="*/ 2147483647 w 1236"/>
              <a:gd name="T95" fmla="*/ 2147483647 h 997"/>
              <a:gd name="T96" fmla="*/ 2147483647 w 1236"/>
              <a:gd name="T97" fmla="*/ 0 h 997"/>
              <a:gd name="T98" fmla="*/ 2147483647 w 1236"/>
              <a:gd name="T99" fmla="*/ 2147483647 h 997"/>
              <a:gd name="T100" fmla="*/ 2147483647 w 1236"/>
              <a:gd name="T101" fmla="*/ 2147483647 h 9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6"/>
              <a:gd name="T154" fmla="*/ 0 h 997"/>
              <a:gd name="T155" fmla="*/ 1236 w 1236"/>
              <a:gd name="T156" fmla="*/ 997 h 9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6" h="997">
                <a:moveTo>
                  <a:pt x="659" y="997"/>
                </a:moveTo>
                <a:lnTo>
                  <a:pt x="740" y="803"/>
                </a:lnTo>
                <a:lnTo>
                  <a:pt x="714" y="795"/>
                </a:lnTo>
                <a:lnTo>
                  <a:pt x="685" y="788"/>
                </a:lnTo>
                <a:lnTo>
                  <a:pt x="648" y="780"/>
                </a:lnTo>
                <a:lnTo>
                  <a:pt x="617" y="776"/>
                </a:lnTo>
                <a:lnTo>
                  <a:pt x="583" y="771"/>
                </a:lnTo>
                <a:lnTo>
                  <a:pt x="546" y="767"/>
                </a:lnTo>
                <a:lnTo>
                  <a:pt x="508" y="764"/>
                </a:lnTo>
                <a:lnTo>
                  <a:pt x="438" y="764"/>
                </a:lnTo>
                <a:lnTo>
                  <a:pt x="403" y="766"/>
                </a:lnTo>
                <a:lnTo>
                  <a:pt x="369" y="769"/>
                </a:lnTo>
                <a:lnTo>
                  <a:pt x="335" y="772"/>
                </a:lnTo>
                <a:lnTo>
                  <a:pt x="301" y="779"/>
                </a:lnTo>
                <a:lnTo>
                  <a:pt x="268" y="785"/>
                </a:lnTo>
                <a:lnTo>
                  <a:pt x="230" y="793"/>
                </a:lnTo>
                <a:lnTo>
                  <a:pt x="196" y="805"/>
                </a:lnTo>
                <a:lnTo>
                  <a:pt x="285" y="394"/>
                </a:lnTo>
                <a:lnTo>
                  <a:pt x="0" y="231"/>
                </a:lnTo>
                <a:lnTo>
                  <a:pt x="15" y="226"/>
                </a:lnTo>
                <a:lnTo>
                  <a:pt x="44" y="217"/>
                </a:lnTo>
                <a:lnTo>
                  <a:pt x="67" y="210"/>
                </a:lnTo>
                <a:lnTo>
                  <a:pt x="92" y="202"/>
                </a:lnTo>
                <a:lnTo>
                  <a:pt x="123" y="196"/>
                </a:lnTo>
                <a:lnTo>
                  <a:pt x="149" y="189"/>
                </a:lnTo>
                <a:lnTo>
                  <a:pt x="183" y="181"/>
                </a:lnTo>
                <a:lnTo>
                  <a:pt x="212" y="176"/>
                </a:lnTo>
                <a:lnTo>
                  <a:pt x="246" y="171"/>
                </a:lnTo>
                <a:lnTo>
                  <a:pt x="281" y="167"/>
                </a:lnTo>
                <a:lnTo>
                  <a:pt x="315" y="163"/>
                </a:lnTo>
                <a:lnTo>
                  <a:pt x="354" y="162"/>
                </a:lnTo>
                <a:lnTo>
                  <a:pt x="391" y="158"/>
                </a:lnTo>
                <a:lnTo>
                  <a:pt x="428" y="158"/>
                </a:lnTo>
                <a:lnTo>
                  <a:pt x="467" y="158"/>
                </a:lnTo>
                <a:lnTo>
                  <a:pt x="516" y="158"/>
                </a:lnTo>
                <a:lnTo>
                  <a:pt x="559" y="160"/>
                </a:lnTo>
                <a:lnTo>
                  <a:pt x="588" y="162"/>
                </a:lnTo>
                <a:lnTo>
                  <a:pt x="624" y="165"/>
                </a:lnTo>
                <a:lnTo>
                  <a:pt x="658" y="168"/>
                </a:lnTo>
                <a:lnTo>
                  <a:pt x="698" y="173"/>
                </a:lnTo>
                <a:lnTo>
                  <a:pt x="732" y="179"/>
                </a:lnTo>
                <a:lnTo>
                  <a:pt x="764" y="186"/>
                </a:lnTo>
                <a:lnTo>
                  <a:pt x="806" y="194"/>
                </a:lnTo>
                <a:lnTo>
                  <a:pt x="839" y="202"/>
                </a:lnTo>
                <a:lnTo>
                  <a:pt x="877" y="212"/>
                </a:lnTo>
                <a:lnTo>
                  <a:pt x="910" y="220"/>
                </a:lnTo>
                <a:lnTo>
                  <a:pt x="945" y="231"/>
                </a:lnTo>
                <a:lnTo>
                  <a:pt x="981" y="242"/>
                </a:lnTo>
                <a:lnTo>
                  <a:pt x="1086" y="0"/>
                </a:lnTo>
                <a:lnTo>
                  <a:pt x="1236" y="675"/>
                </a:lnTo>
                <a:lnTo>
                  <a:pt x="659" y="997"/>
                </a:lnTo>
                <a:close/>
              </a:path>
            </a:pathLst>
          </a:custGeom>
          <a:solidFill>
            <a:srgbClr val="339966"/>
          </a:solidFill>
          <a:ln w="20701">
            <a:solidFill>
              <a:srgbClr val="000000"/>
            </a:solidFill>
            <a:round/>
            <a:headEnd/>
            <a:tailEnd/>
          </a:ln>
        </p:spPr>
        <p:txBody>
          <a:bodyPr/>
          <a:lstStyle/>
          <a:p>
            <a:endParaRPr lang="en-US"/>
          </a:p>
        </p:txBody>
      </p:sp>
      <p:pic>
        <p:nvPicPr>
          <p:cNvPr id="12303" name="Picture 19" descr="arslogo"/>
          <p:cNvPicPr>
            <a:picLocks noChangeAspect="1" noChangeArrowheads="1"/>
          </p:cNvPicPr>
          <p:nvPr/>
        </p:nvPicPr>
        <p:blipFill>
          <a:blip r:embed="rId2" cstate="print">
            <a:clrChange>
              <a:clrFrom>
                <a:srgbClr val="0000FF"/>
              </a:clrFrom>
              <a:clrTo>
                <a:srgbClr val="0000FF">
                  <a:alpha val="0"/>
                </a:srgbClr>
              </a:clrTo>
            </a:clrChange>
          </a:blip>
          <a:srcRect r="49211"/>
          <a:stretch>
            <a:fillRect/>
          </a:stretch>
        </p:blipFill>
        <p:spPr bwMode="auto">
          <a:xfrm>
            <a:off x="0" y="6029325"/>
            <a:ext cx="1216025" cy="819150"/>
          </a:xfrm>
          <a:prstGeom prst="rect">
            <a:avLst/>
          </a:prstGeom>
          <a:noFill/>
          <a:ln w="9525">
            <a:noFill/>
            <a:miter lim="800000"/>
            <a:headEnd/>
            <a:tailEnd/>
          </a:ln>
        </p:spPr>
      </p:pic>
      <p:pic>
        <p:nvPicPr>
          <p:cNvPr id="12304" name="Picture 20" descr="arslogo"/>
          <p:cNvPicPr>
            <a:picLocks noChangeAspect="1" noChangeArrowheads="1"/>
          </p:cNvPicPr>
          <p:nvPr/>
        </p:nvPicPr>
        <p:blipFill>
          <a:blip r:embed="rId2" cstate="print">
            <a:clrChange>
              <a:clrFrom>
                <a:srgbClr val="0000FF"/>
              </a:clrFrom>
              <a:clrTo>
                <a:srgbClr val="0000FF">
                  <a:alpha val="0"/>
                </a:srgbClr>
              </a:clrTo>
            </a:clrChange>
          </a:blip>
          <a:srcRect l="50789"/>
          <a:stretch>
            <a:fillRect/>
          </a:stretch>
        </p:blipFill>
        <p:spPr bwMode="auto">
          <a:xfrm>
            <a:off x="7848600" y="5957888"/>
            <a:ext cx="1216025" cy="844550"/>
          </a:xfrm>
          <a:prstGeom prst="rect">
            <a:avLst/>
          </a:prstGeom>
          <a:noFill/>
          <a:ln w="9525">
            <a:noFill/>
            <a:miter lim="800000"/>
            <a:headEnd/>
            <a:tailEnd/>
          </a:ln>
        </p:spPr>
      </p:pic>
      <p:sp>
        <p:nvSpPr>
          <p:cNvPr id="20" name="TextBox 19"/>
          <p:cNvSpPr txBox="1"/>
          <p:nvPr/>
        </p:nvSpPr>
        <p:spPr>
          <a:xfrm>
            <a:off x="3581400" y="2743200"/>
            <a:ext cx="1828800" cy="830997"/>
          </a:xfrm>
          <a:prstGeom prst="rect">
            <a:avLst/>
          </a:prstGeom>
          <a:noFill/>
        </p:spPr>
        <p:txBody>
          <a:bodyPr wrap="square" rtlCol="0">
            <a:spAutoFit/>
          </a:bodyPr>
          <a:lstStyle/>
          <a:p>
            <a:r>
              <a:rPr lang="en-US" sz="2400" dirty="0" smtClean="0">
                <a:solidFill>
                  <a:schemeClr val="bg1"/>
                </a:solidFill>
              </a:rPr>
              <a:t>5 years of Research</a:t>
            </a:r>
            <a:endParaRPr lang="en-US" sz="2400" dirty="0">
              <a:solidFill>
                <a:schemeClr val="bg1"/>
              </a:solidFill>
            </a:endParaRPr>
          </a:p>
        </p:txBody>
      </p:sp>
      <p:sp>
        <p:nvSpPr>
          <p:cNvPr id="21" name="TextBox 20"/>
          <p:cNvSpPr txBox="1"/>
          <p:nvPr/>
        </p:nvSpPr>
        <p:spPr>
          <a:xfrm>
            <a:off x="2514600" y="3962400"/>
            <a:ext cx="457200" cy="584775"/>
          </a:xfrm>
          <a:prstGeom prst="rect">
            <a:avLst/>
          </a:prstGeom>
          <a:noFill/>
        </p:spPr>
        <p:txBody>
          <a:bodyPr wrap="square" rtlCol="0">
            <a:spAutoFit/>
          </a:bodyPr>
          <a:lstStyle/>
          <a:p>
            <a:r>
              <a:rPr lang="en-US" sz="3200" dirty="0" smtClean="0">
                <a:solidFill>
                  <a:schemeClr val="bg1"/>
                </a:solidFill>
              </a:rPr>
              <a:t>2</a:t>
            </a:r>
            <a:endParaRPr lang="en-US" sz="3200" dirty="0">
              <a:solidFill>
                <a:schemeClr val="bg1"/>
              </a:solidFill>
            </a:endParaRPr>
          </a:p>
        </p:txBody>
      </p:sp>
      <p:sp>
        <p:nvSpPr>
          <p:cNvPr id="22" name="TextBox 21"/>
          <p:cNvSpPr txBox="1"/>
          <p:nvPr/>
        </p:nvSpPr>
        <p:spPr>
          <a:xfrm>
            <a:off x="4876800" y="4876800"/>
            <a:ext cx="457200" cy="584775"/>
          </a:xfrm>
          <a:prstGeom prst="rect">
            <a:avLst/>
          </a:prstGeom>
          <a:noFill/>
        </p:spPr>
        <p:txBody>
          <a:bodyPr wrap="square" rtlCol="0">
            <a:spAutoFit/>
          </a:bodyPr>
          <a:lstStyle/>
          <a:p>
            <a:r>
              <a:rPr lang="en-US" sz="3200" dirty="0" smtClean="0">
                <a:solidFill>
                  <a:schemeClr val="bg1"/>
                </a:solidFill>
              </a:rPr>
              <a:t>1</a:t>
            </a:r>
            <a:endParaRPr lang="en-US" sz="3200" dirty="0">
              <a:solidFill>
                <a:schemeClr val="bg1"/>
              </a:solidFill>
            </a:endParaRPr>
          </a:p>
        </p:txBody>
      </p:sp>
      <p:sp>
        <p:nvSpPr>
          <p:cNvPr id="23" name="TextBox 22"/>
          <p:cNvSpPr txBox="1"/>
          <p:nvPr/>
        </p:nvSpPr>
        <p:spPr>
          <a:xfrm>
            <a:off x="6172200" y="3048000"/>
            <a:ext cx="457200" cy="584775"/>
          </a:xfrm>
          <a:prstGeom prst="rect">
            <a:avLst/>
          </a:prstGeom>
          <a:noFill/>
        </p:spPr>
        <p:txBody>
          <a:bodyPr wrap="square" rtlCol="0">
            <a:spAutoFit/>
          </a:bodyPr>
          <a:lstStyle/>
          <a:p>
            <a:r>
              <a:rPr lang="en-US" sz="3200" dirty="0" smtClean="0">
                <a:solidFill>
                  <a:schemeClr val="bg1"/>
                </a:solidFill>
              </a:rPr>
              <a:t>5</a:t>
            </a:r>
            <a:endParaRPr lang="en-US" sz="3200" dirty="0">
              <a:solidFill>
                <a:schemeClr val="bg1"/>
              </a:solidFill>
            </a:endParaRPr>
          </a:p>
        </p:txBody>
      </p:sp>
      <p:sp>
        <p:nvSpPr>
          <p:cNvPr id="24" name="TextBox 23"/>
          <p:cNvSpPr txBox="1"/>
          <p:nvPr/>
        </p:nvSpPr>
        <p:spPr>
          <a:xfrm>
            <a:off x="4648200" y="1295400"/>
            <a:ext cx="457200" cy="584775"/>
          </a:xfrm>
          <a:prstGeom prst="rect">
            <a:avLst/>
          </a:prstGeom>
          <a:noFill/>
        </p:spPr>
        <p:txBody>
          <a:bodyPr wrap="square" rtlCol="0">
            <a:spAutoFit/>
          </a:bodyPr>
          <a:lstStyle/>
          <a:p>
            <a:r>
              <a:rPr lang="en-US" sz="3200" dirty="0" smtClean="0">
                <a:solidFill>
                  <a:schemeClr val="bg1"/>
                </a:solidFill>
              </a:rPr>
              <a:t>4</a:t>
            </a:r>
            <a:endParaRPr lang="en-US" sz="3200" dirty="0">
              <a:solidFill>
                <a:schemeClr val="bg1"/>
              </a:solidFill>
            </a:endParaRPr>
          </a:p>
        </p:txBody>
      </p:sp>
      <p:sp>
        <p:nvSpPr>
          <p:cNvPr id="25" name="TextBox 24"/>
          <p:cNvSpPr txBox="1"/>
          <p:nvPr/>
        </p:nvSpPr>
        <p:spPr>
          <a:xfrm>
            <a:off x="2514600" y="2057400"/>
            <a:ext cx="457200" cy="584775"/>
          </a:xfrm>
          <a:prstGeom prst="rect">
            <a:avLst/>
          </a:prstGeom>
          <a:noFill/>
        </p:spPr>
        <p:txBody>
          <a:bodyPr wrap="square" rtlCol="0">
            <a:spAutoFit/>
          </a:bodyPr>
          <a:lstStyle/>
          <a:p>
            <a:r>
              <a:rPr lang="en-US" sz="3200" dirty="0" smtClean="0">
                <a:solidFill>
                  <a:schemeClr val="bg1"/>
                </a:solidFill>
              </a:rPr>
              <a:t>3</a:t>
            </a:r>
            <a:endParaRPr lang="en-US" sz="3200" dirty="0">
              <a:solidFill>
                <a:schemeClr val="bg1"/>
              </a:solidFill>
            </a:endParaRPr>
          </a:p>
        </p:txBody>
      </p:sp>
      <p:sp>
        <p:nvSpPr>
          <p:cNvPr id="26" name="TextBox 25"/>
          <p:cNvSpPr txBox="1"/>
          <p:nvPr/>
        </p:nvSpPr>
        <p:spPr>
          <a:xfrm>
            <a:off x="7315200" y="3810000"/>
            <a:ext cx="1371600" cy="1631216"/>
          </a:xfrm>
          <a:prstGeom prst="rect">
            <a:avLst/>
          </a:prstGeom>
          <a:noFill/>
        </p:spPr>
        <p:txBody>
          <a:bodyPr wrap="square" rtlCol="0">
            <a:spAutoFit/>
          </a:bodyPr>
          <a:lstStyle/>
          <a:p>
            <a:pPr algn="l"/>
            <a:r>
              <a:rPr lang="en-US" sz="2000" dirty="0" smtClean="0">
                <a:solidFill>
                  <a:srgbClr val="FF0000"/>
                </a:solidFill>
              </a:rPr>
              <a:t>Planning </a:t>
            </a:r>
          </a:p>
          <a:p>
            <a:pPr algn="l"/>
            <a:endParaRPr lang="en-US" sz="2000" dirty="0" smtClean="0">
              <a:solidFill>
                <a:srgbClr val="FF0000"/>
              </a:solidFill>
            </a:endParaRPr>
          </a:p>
          <a:p>
            <a:pPr algn="l"/>
            <a:r>
              <a:rPr lang="en-US" sz="2000" dirty="0" smtClean="0">
                <a:solidFill>
                  <a:srgbClr val="FF0000"/>
                </a:solidFill>
              </a:rPr>
              <a:t>of next 5-</a:t>
            </a:r>
          </a:p>
          <a:p>
            <a:pPr algn="l"/>
            <a:endParaRPr lang="en-US" sz="2000" dirty="0" smtClean="0">
              <a:solidFill>
                <a:srgbClr val="FF0000"/>
              </a:solidFill>
            </a:endParaRPr>
          </a:p>
          <a:p>
            <a:pPr algn="l"/>
            <a:r>
              <a:rPr lang="en-US" sz="2000" dirty="0" smtClean="0">
                <a:solidFill>
                  <a:srgbClr val="FF0000"/>
                </a:solidFill>
              </a:rPr>
              <a:t>years</a:t>
            </a:r>
            <a:endParaRPr lang="en-US" sz="2000" dirty="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7" name="Freeform 11"/>
          <p:cNvSpPr>
            <a:spLocks/>
          </p:cNvSpPr>
          <p:nvPr/>
        </p:nvSpPr>
        <p:spPr bwMode="auto">
          <a:xfrm>
            <a:off x="-1752600" y="3048000"/>
            <a:ext cx="5715000" cy="4343400"/>
          </a:xfrm>
          <a:custGeom>
            <a:avLst/>
            <a:gdLst>
              <a:gd name="T0" fmla="*/ 2147483647 w 1184"/>
              <a:gd name="T1" fmla="*/ 2147483647 h 1184"/>
              <a:gd name="T2" fmla="*/ 2147483647 w 1184"/>
              <a:gd name="T3" fmla="*/ 2147483647 h 1184"/>
              <a:gd name="T4" fmla="*/ 2147483647 w 1184"/>
              <a:gd name="T5" fmla="*/ 2147483647 h 1184"/>
              <a:gd name="T6" fmla="*/ 2147483647 w 1184"/>
              <a:gd name="T7" fmla="*/ 2147483647 h 1184"/>
              <a:gd name="T8" fmla="*/ 2147483647 w 1184"/>
              <a:gd name="T9" fmla="*/ 2147483647 h 1184"/>
              <a:gd name="T10" fmla="*/ 2147483647 w 1184"/>
              <a:gd name="T11" fmla="*/ 2147483647 h 1184"/>
              <a:gd name="T12" fmla="*/ 2147483647 w 1184"/>
              <a:gd name="T13" fmla="*/ 2147483647 h 1184"/>
              <a:gd name="T14" fmla="*/ 2147483647 w 1184"/>
              <a:gd name="T15" fmla="*/ 2147483647 h 1184"/>
              <a:gd name="T16" fmla="*/ 2147483647 w 1184"/>
              <a:gd name="T17" fmla="*/ 2147483647 h 1184"/>
              <a:gd name="T18" fmla="*/ 2147483647 w 1184"/>
              <a:gd name="T19" fmla="*/ 2147483647 h 1184"/>
              <a:gd name="T20" fmla="*/ 2147483647 w 1184"/>
              <a:gd name="T21" fmla="*/ 2147483647 h 1184"/>
              <a:gd name="T22" fmla="*/ 2147483647 w 1184"/>
              <a:gd name="T23" fmla="*/ 2147483647 h 1184"/>
              <a:gd name="T24" fmla="*/ 2147483647 w 1184"/>
              <a:gd name="T25" fmla="*/ 2147483647 h 1184"/>
              <a:gd name="T26" fmla="*/ 2147483647 w 1184"/>
              <a:gd name="T27" fmla="*/ 2147483647 h 1184"/>
              <a:gd name="T28" fmla="*/ 2147483647 w 1184"/>
              <a:gd name="T29" fmla="*/ 2147483647 h 1184"/>
              <a:gd name="T30" fmla="*/ 2147483647 w 1184"/>
              <a:gd name="T31" fmla="*/ 2147483647 h 1184"/>
              <a:gd name="T32" fmla="*/ 2147483647 w 1184"/>
              <a:gd name="T33" fmla="*/ 2147483647 h 1184"/>
              <a:gd name="T34" fmla="*/ 2147483647 w 1184"/>
              <a:gd name="T35" fmla="*/ 2147483647 h 1184"/>
              <a:gd name="T36" fmla="*/ 2147483647 w 1184"/>
              <a:gd name="T37" fmla="*/ 2147483647 h 1184"/>
              <a:gd name="T38" fmla="*/ 2147483647 w 1184"/>
              <a:gd name="T39" fmla="*/ 2147483647 h 1184"/>
              <a:gd name="T40" fmla="*/ 2147483647 w 1184"/>
              <a:gd name="T41" fmla="*/ 2147483647 h 1184"/>
              <a:gd name="T42" fmla="*/ 2147483647 w 1184"/>
              <a:gd name="T43" fmla="*/ 2147483647 h 1184"/>
              <a:gd name="T44" fmla="*/ 2147483647 w 1184"/>
              <a:gd name="T45" fmla="*/ 2147483647 h 1184"/>
              <a:gd name="T46" fmla="*/ 2147483647 w 1184"/>
              <a:gd name="T47" fmla="*/ 2147483647 h 1184"/>
              <a:gd name="T48" fmla="*/ 2147483647 w 1184"/>
              <a:gd name="T49" fmla="*/ 2147483647 h 1184"/>
              <a:gd name="T50" fmla="*/ 2147483647 w 1184"/>
              <a:gd name="T51" fmla="*/ 2147483647 h 1184"/>
              <a:gd name="T52" fmla="*/ 2147483647 w 1184"/>
              <a:gd name="T53" fmla="*/ 2147483647 h 1184"/>
              <a:gd name="T54" fmla="*/ 2147483647 w 1184"/>
              <a:gd name="T55" fmla="*/ 2147483647 h 1184"/>
              <a:gd name="T56" fmla="*/ 2147483647 w 1184"/>
              <a:gd name="T57" fmla="*/ 2147483647 h 1184"/>
              <a:gd name="T58" fmla="*/ 2147483647 w 1184"/>
              <a:gd name="T59" fmla="*/ 2147483647 h 1184"/>
              <a:gd name="T60" fmla="*/ 2147483647 w 1184"/>
              <a:gd name="T61" fmla="*/ 2147483647 h 1184"/>
              <a:gd name="T62" fmla="*/ 2147483647 w 1184"/>
              <a:gd name="T63" fmla="*/ 2147483647 h 1184"/>
              <a:gd name="T64" fmla="*/ 2147483647 w 1184"/>
              <a:gd name="T65" fmla="*/ 2147483647 h 1184"/>
              <a:gd name="T66" fmla="*/ 2147483647 w 1184"/>
              <a:gd name="T67" fmla="*/ 2147483647 h 1184"/>
              <a:gd name="T68" fmla="*/ 2147483647 w 1184"/>
              <a:gd name="T69" fmla="*/ 2147483647 h 1184"/>
              <a:gd name="T70" fmla="*/ 0 w 1184"/>
              <a:gd name="T71" fmla="*/ 2147483647 h 1184"/>
              <a:gd name="T72" fmla="*/ 2147483647 w 1184"/>
              <a:gd name="T73" fmla="*/ 2147483647 h 1184"/>
              <a:gd name="T74" fmla="*/ 2147483647 w 1184"/>
              <a:gd name="T75" fmla="*/ 2147483647 h 1184"/>
              <a:gd name="T76" fmla="*/ 2147483647 w 1184"/>
              <a:gd name="T77" fmla="*/ 2147483647 h 1184"/>
              <a:gd name="T78" fmla="*/ 2147483647 w 1184"/>
              <a:gd name="T79" fmla="*/ 2147483647 h 1184"/>
              <a:gd name="T80" fmla="*/ 2147483647 w 1184"/>
              <a:gd name="T81" fmla="*/ 2147483647 h 1184"/>
              <a:gd name="T82" fmla="*/ 2147483647 w 1184"/>
              <a:gd name="T83" fmla="*/ 2147483647 h 1184"/>
              <a:gd name="T84" fmla="*/ 2147483647 w 1184"/>
              <a:gd name="T85" fmla="*/ 2147483647 h 1184"/>
              <a:gd name="T86" fmla="*/ 2147483647 w 1184"/>
              <a:gd name="T87" fmla="*/ 2147483647 h 1184"/>
              <a:gd name="T88" fmla="*/ 2147483647 w 1184"/>
              <a:gd name="T89" fmla="*/ 2147483647 h 1184"/>
              <a:gd name="T90" fmla="*/ 2147483647 w 1184"/>
              <a:gd name="T91" fmla="*/ 2147483647 h 1184"/>
              <a:gd name="T92" fmla="*/ 2147483647 w 1184"/>
              <a:gd name="T93" fmla="*/ 2147483647 h 1184"/>
              <a:gd name="T94" fmla="*/ 2147483647 w 1184"/>
              <a:gd name="T95" fmla="*/ 2147483647 h 1184"/>
              <a:gd name="T96" fmla="*/ 2147483647 w 1184"/>
              <a:gd name="T97" fmla="*/ 2147483647 h 1184"/>
              <a:gd name="T98" fmla="*/ 2147483647 w 1184"/>
              <a:gd name="T99" fmla="*/ 2147483647 h 1184"/>
              <a:gd name="T100" fmla="*/ 2147483647 w 1184"/>
              <a:gd name="T101" fmla="*/ 2147483647 h 1184"/>
              <a:gd name="T102" fmla="*/ 2147483647 w 1184"/>
              <a:gd name="T103" fmla="*/ 2147483647 h 1184"/>
              <a:gd name="T104" fmla="*/ 2147483647 w 1184"/>
              <a:gd name="T105" fmla="*/ 2147483647 h 1184"/>
              <a:gd name="T106" fmla="*/ 2147483647 w 1184"/>
              <a:gd name="T107" fmla="*/ 2147483647 h 1184"/>
              <a:gd name="T108" fmla="*/ 2147483647 w 1184"/>
              <a:gd name="T109" fmla="*/ 0 h 1184"/>
              <a:gd name="T110" fmla="*/ 2147483647 w 1184"/>
              <a:gd name="T111" fmla="*/ 2147483647 h 1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84"/>
              <a:gd name="T169" fmla="*/ 0 h 1184"/>
              <a:gd name="T170" fmla="*/ 1184 w 1184"/>
              <a:gd name="T171" fmla="*/ 1184 h 1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84" h="1184">
                <a:moveTo>
                  <a:pt x="1184" y="260"/>
                </a:moveTo>
                <a:lnTo>
                  <a:pt x="1169" y="286"/>
                </a:lnTo>
                <a:lnTo>
                  <a:pt x="1159" y="307"/>
                </a:lnTo>
                <a:lnTo>
                  <a:pt x="1147" y="330"/>
                </a:lnTo>
                <a:lnTo>
                  <a:pt x="1137" y="351"/>
                </a:lnTo>
                <a:lnTo>
                  <a:pt x="1124" y="373"/>
                </a:lnTo>
                <a:lnTo>
                  <a:pt x="1109" y="396"/>
                </a:lnTo>
                <a:lnTo>
                  <a:pt x="1096" y="417"/>
                </a:lnTo>
                <a:lnTo>
                  <a:pt x="1082" y="439"/>
                </a:lnTo>
                <a:lnTo>
                  <a:pt x="1064" y="464"/>
                </a:lnTo>
                <a:lnTo>
                  <a:pt x="1046" y="490"/>
                </a:lnTo>
                <a:lnTo>
                  <a:pt x="1032" y="511"/>
                </a:lnTo>
                <a:lnTo>
                  <a:pt x="1014" y="532"/>
                </a:lnTo>
                <a:lnTo>
                  <a:pt x="995" y="557"/>
                </a:lnTo>
                <a:lnTo>
                  <a:pt x="975" y="583"/>
                </a:lnTo>
                <a:lnTo>
                  <a:pt x="956" y="606"/>
                </a:lnTo>
                <a:lnTo>
                  <a:pt x="935" y="630"/>
                </a:lnTo>
                <a:lnTo>
                  <a:pt x="917" y="649"/>
                </a:lnTo>
                <a:lnTo>
                  <a:pt x="891" y="677"/>
                </a:lnTo>
                <a:lnTo>
                  <a:pt x="870" y="700"/>
                </a:lnTo>
                <a:lnTo>
                  <a:pt x="849" y="719"/>
                </a:lnTo>
                <a:lnTo>
                  <a:pt x="825" y="742"/>
                </a:lnTo>
                <a:lnTo>
                  <a:pt x="807" y="758"/>
                </a:lnTo>
                <a:lnTo>
                  <a:pt x="785" y="777"/>
                </a:lnTo>
                <a:lnTo>
                  <a:pt x="762" y="796"/>
                </a:lnTo>
                <a:lnTo>
                  <a:pt x="736" y="817"/>
                </a:lnTo>
                <a:lnTo>
                  <a:pt x="714" y="835"/>
                </a:lnTo>
                <a:lnTo>
                  <a:pt x="688" y="855"/>
                </a:lnTo>
                <a:lnTo>
                  <a:pt x="655" y="877"/>
                </a:lnTo>
                <a:lnTo>
                  <a:pt x="628" y="897"/>
                </a:lnTo>
                <a:lnTo>
                  <a:pt x="599" y="918"/>
                </a:lnTo>
                <a:lnTo>
                  <a:pt x="568" y="939"/>
                </a:lnTo>
                <a:lnTo>
                  <a:pt x="536" y="956"/>
                </a:lnTo>
                <a:lnTo>
                  <a:pt x="699" y="1184"/>
                </a:lnTo>
                <a:lnTo>
                  <a:pt x="48" y="892"/>
                </a:lnTo>
                <a:lnTo>
                  <a:pt x="0" y="313"/>
                </a:lnTo>
                <a:lnTo>
                  <a:pt x="135" y="477"/>
                </a:lnTo>
                <a:lnTo>
                  <a:pt x="166" y="462"/>
                </a:lnTo>
                <a:lnTo>
                  <a:pt x="197" y="446"/>
                </a:lnTo>
                <a:lnTo>
                  <a:pt x="237" y="427"/>
                </a:lnTo>
                <a:lnTo>
                  <a:pt x="276" y="404"/>
                </a:lnTo>
                <a:lnTo>
                  <a:pt x="316" y="376"/>
                </a:lnTo>
                <a:lnTo>
                  <a:pt x="350" y="352"/>
                </a:lnTo>
                <a:lnTo>
                  <a:pt x="383" y="325"/>
                </a:lnTo>
                <a:lnTo>
                  <a:pt x="415" y="297"/>
                </a:lnTo>
                <a:lnTo>
                  <a:pt x="441" y="271"/>
                </a:lnTo>
                <a:lnTo>
                  <a:pt x="468" y="242"/>
                </a:lnTo>
                <a:lnTo>
                  <a:pt x="497" y="210"/>
                </a:lnTo>
                <a:lnTo>
                  <a:pt x="521" y="181"/>
                </a:lnTo>
                <a:lnTo>
                  <a:pt x="546" y="150"/>
                </a:lnTo>
                <a:lnTo>
                  <a:pt x="567" y="123"/>
                </a:lnTo>
                <a:lnTo>
                  <a:pt x="589" y="86"/>
                </a:lnTo>
                <a:lnTo>
                  <a:pt x="610" y="52"/>
                </a:lnTo>
                <a:lnTo>
                  <a:pt x="622" y="26"/>
                </a:lnTo>
                <a:lnTo>
                  <a:pt x="633" y="0"/>
                </a:lnTo>
                <a:lnTo>
                  <a:pt x="1184" y="260"/>
                </a:lnTo>
                <a:close/>
              </a:path>
            </a:pathLst>
          </a:custGeom>
          <a:solidFill>
            <a:srgbClr val="0066FF"/>
          </a:solidFill>
          <a:ln w="20638">
            <a:solidFill>
              <a:srgbClr val="000000"/>
            </a:solidFill>
            <a:round/>
            <a:headEnd/>
            <a:tailEnd/>
          </a:ln>
        </p:spPr>
        <p:txBody>
          <a:bodyPr/>
          <a:lstStyle/>
          <a:p>
            <a:endParaRPr lang="en-US"/>
          </a:p>
        </p:txBody>
      </p:sp>
      <p:sp>
        <p:nvSpPr>
          <p:cNvPr id="12300" name="Freeform 13"/>
          <p:cNvSpPr>
            <a:spLocks/>
          </p:cNvSpPr>
          <p:nvPr/>
        </p:nvSpPr>
        <p:spPr bwMode="auto">
          <a:xfrm>
            <a:off x="609600" y="-1371600"/>
            <a:ext cx="4648199" cy="4876799"/>
          </a:xfrm>
          <a:custGeom>
            <a:avLst/>
            <a:gdLst>
              <a:gd name="T0" fmla="*/ 0 w 1092"/>
              <a:gd name="T1" fmla="*/ 2147483647 h 1378"/>
              <a:gd name="T2" fmla="*/ 2147483647 w 1092"/>
              <a:gd name="T3" fmla="*/ 2147483647 h 1378"/>
              <a:gd name="T4" fmla="*/ 2147483647 w 1092"/>
              <a:gd name="T5" fmla="*/ 2147483647 h 1378"/>
              <a:gd name="T6" fmla="*/ 2147483647 w 1092"/>
              <a:gd name="T7" fmla="*/ 2147483647 h 1378"/>
              <a:gd name="T8" fmla="*/ 2147483647 w 1092"/>
              <a:gd name="T9" fmla="*/ 2147483647 h 1378"/>
              <a:gd name="T10" fmla="*/ 2147483647 w 1092"/>
              <a:gd name="T11" fmla="*/ 2147483647 h 1378"/>
              <a:gd name="T12" fmla="*/ 2147483647 w 1092"/>
              <a:gd name="T13" fmla="*/ 2147483647 h 1378"/>
              <a:gd name="T14" fmla="*/ 2147483647 w 1092"/>
              <a:gd name="T15" fmla="*/ 2147483647 h 1378"/>
              <a:gd name="T16" fmla="*/ 2147483647 w 1092"/>
              <a:gd name="T17" fmla="*/ 2147483647 h 1378"/>
              <a:gd name="T18" fmla="*/ 2147483647 w 1092"/>
              <a:gd name="T19" fmla="*/ 2147483647 h 1378"/>
              <a:gd name="T20" fmla="*/ 2147483647 w 1092"/>
              <a:gd name="T21" fmla="*/ 2147483647 h 1378"/>
              <a:gd name="T22" fmla="*/ 2147483647 w 1092"/>
              <a:gd name="T23" fmla="*/ 2147483647 h 1378"/>
              <a:gd name="T24" fmla="*/ 2147483647 w 1092"/>
              <a:gd name="T25" fmla="*/ 2147483647 h 1378"/>
              <a:gd name="T26" fmla="*/ 2147483647 w 1092"/>
              <a:gd name="T27" fmla="*/ 2147483647 h 1378"/>
              <a:gd name="T28" fmla="*/ 2147483647 w 1092"/>
              <a:gd name="T29" fmla="*/ 2147483647 h 1378"/>
              <a:gd name="T30" fmla="*/ 2147483647 w 1092"/>
              <a:gd name="T31" fmla="*/ 2147483647 h 1378"/>
              <a:gd name="T32" fmla="*/ 2147483647 w 1092"/>
              <a:gd name="T33" fmla="*/ 2147483647 h 1378"/>
              <a:gd name="T34" fmla="*/ 2147483647 w 1092"/>
              <a:gd name="T35" fmla="*/ 2147483647 h 1378"/>
              <a:gd name="T36" fmla="*/ 2147483647 w 1092"/>
              <a:gd name="T37" fmla="*/ 2147483647 h 1378"/>
              <a:gd name="T38" fmla="*/ 2147483647 w 1092"/>
              <a:gd name="T39" fmla="*/ 2147483647 h 1378"/>
              <a:gd name="T40" fmla="*/ 2147483647 w 1092"/>
              <a:gd name="T41" fmla="*/ 0 h 1378"/>
              <a:gd name="T42" fmla="*/ 2147483647 w 1092"/>
              <a:gd name="T43" fmla="*/ 2147483647 h 1378"/>
              <a:gd name="T44" fmla="*/ 2147483647 w 1092"/>
              <a:gd name="T45" fmla="*/ 2147483647 h 1378"/>
              <a:gd name="T46" fmla="*/ 2147483647 w 1092"/>
              <a:gd name="T47" fmla="*/ 2147483647 h 1378"/>
              <a:gd name="T48" fmla="*/ 2147483647 w 1092"/>
              <a:gd name="T49" fmla="*/ 2147483647 h 1378"/>
              <a:gd name="T50" fmla="*/ 2147483647 w 1092"/>
              <a:gd name="T51" fmla="*/ 2147483647 h 1378"/>
              <a:gd name="T52" fmla="*/ 2147483647 w 1092"/>
              <a:gd name="T53" fmla="*/ 2147483647 h 1378"/>
              <a:gd name="T54" fmla="*/ 2147483647 w 1092"/>
              <a:gd name="T55" fmla="*/ 2147483647 h 1378"/>
              <a:gd name="T56" fmla="*/ 2147483647 w 1092"/>
              <a:gd name="T57" fmla="*/ 2147483647 h 1378"/>
              <a:gd name="T58" fmla="*/ 2147483647 w 1092"/>
              <a:gd name="T59" fmla="*/ 2147483647 h 1378"/>
              <a:gd name="T60" fmla="*/ 2147483647 w 1092"/>
              <a:gd name="T61" fmla="*/ 2147483647 h 1378"/>
              <a:gd name="T62" fmla="*/ 2147483647 w 1092"/>
              <a:gd name="T63" fmla="*/ 2147483647 h 1378"/>
              <a:gd name="T64" fmla="*/ 2147483647 w 1092"/>
              <a:gd name="T65" fmla="*/ 2147483647 h 1378"/>
              <a:gd name="T66" fmla="*/ 2147483647 w 1092"/>
              <a:gd name="T67" fmla="*/ 2147483647 h 1378"/>
              <a:gd name="T68" fmla="*/ 2147483647 w 1092"/>
              <a:gd name="T69" fmla="*/ 2147483647 h 1378"/>
              <a:gd name="T70" fmla="*/ 2147483647 w 1092"/>
              <a:gd name="T71" fmla="*/ 2147483647 h 1378"/>
              <a:gd name="T72" fmla="*/ 2147483647 w 1092"/>
              <a:gd name="T73" fmla="*/ 2147483647 h 1378"/>
              <a:gd name="T74" fmla="*/ 2147483647 w 1092"/>
              <a:gd name="T75" fmla="*/ 2147483647 h 1378"/>
              <a:gd name="T76" fmla="*/ 2147483647 w 1092"/>
              <a:gd name="T77" fmla="*/ 2147483647 h 1378"/>
              <a:gd name="T78" fmla="*/ 2147483647 w 1092"/>
              <a:gd name="T79" fmla="*/ 2147483647 h 1378"/>
              <a:gd name="T80" fmla="*/ 2147483647 w 1092"/>
              <a:gd name="T81" fmla="*/ 2147483647 h 1378"/>
              <a:gd name="T82" fmla="*/ 2147483647 w 1092"/>
              <a:gd name="T83" fmla="*/ 2147483647 h 1378"/>
              <a:gd name="T84" fmla="*/ 2147483647 w 1092"/>
              <a:gd name="T85" fmla="*/ 2147483647 h 1378"/>
              <a:gd name="T86" fmla="*/ 2147483647 w 1092"/>
              <a:gd name="T87" fmla="*/ 2147483647 h 1378"/>
              <a:gd name="T88" fmla="*/ 2147483647 w 1092"/>
              <a:gd name="T89" fmla="*/ 2147483647 h 1378"/>
              <a:gd name="T90" fmla="*/ 2147483647 w 1092"/>
              <a:gd name="T91" fmla="*/ 2147483647 h 1378"/>
              <a:gd name="T92" fmla="*/ 2147483647 w 1092"/>
              <a:gd name="T93" fmla="*/ 2147483647 h 1378"/>
              <a:gd name="T94" fmla="*/ 2147483647 w 1092"/>
              <a:gd name="T95" fmla="*/ 2147483647 h 1378"/>
              <a:gd name="T96" fmla="*/ 2147483647 w 1092"/>
              <a:gd name="T97" fmla="*/ 2147483647 h 1378"/>
              <a:gd name="T98" fmla="*/ 2147483647 w 1092"/>
              <a:gd name="T99" fmla="*/ 2147483647 h 1378"/>
              <a:gd name="T100" fmla="*/ 2147483647 w 1092"/>
              <a:gd name="T101" fmla="*/ 2147483647 h 1378"/>
              <a:gd name="T102" fmla="*/ 2147483647 w 1092"/>
              <a:gd name="T103" fmla="*/ 2147483647 h 1378"/>
              <a:gd name="T104" fmla="*/ 2147483647 w 1092"/>
              <a:gd name="T105" fmla="*/ 2147483647 h 1378"/>
              <a:gd name="T106" fmla="*/ 2147483647 w 1092"/>
              <a:gd name="T107" fmla="*/ 2147483647 h 1378"/>
              <a:gd name="T108" fmla="*/ 2147483647 w 1092"/>
              <a:gd name="T109" fmla="*/ 2147483647 h 1378"/>
              <a:gd name="T110" fmla="*/ 2147483647 w 1092"/>
              <a:gd name="T111" fmla="*/ 2147483647 h 1378"/>
              <a:gd name="T112" fmla="*/ 2147483647 w 1092"/>
              <a:gd name="T113" fmla="*/ 2147483647 h 1378"/>
              <a:gd name="T114" fmla="*/ 2147483647 w 1092"/>
              <a:gd name="T115" fmla="*/ 2147483647 h 1378"/>
              <a:gd name="T116" fmla="*/ 0 w 1092"/>
              <a:gd name="T117" fmla="*/ 2147483647 h 13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92"/>
              <a:gd name="T178" fmla="*/ 0 h 1378"/>
              <a:gd name="T179" fmla="*/ 1092 w 1092"/>
              <a:gd name="T180" fmla="*/ 1378 h 13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92" h="1378">
                <a:moveTo>
                  <a:pt x="0" y="876"/>
                </a:moveTo>
                <a:lnTo>
                  <a:pt x="272" y="977"/>
                </a:lnTo>
                <a:lnTo>
                  <a:pt x="286" y="943"/>
                </a:lnTo>
                <a:lnTo>
                  <a:pt x="298" y="911"/>
                </a:lnTo>
                <a:lnTo>
                  <a:pt x="306" y="880"/>
                </a:lnTo>
                <a:lnTo>
                  <a:pt x="314" y="853"/>
                </a:lnTo>
                <a:lnTo>
                  <a:pt x="322" y="822"/>
                </a:lnTo>
                <a:lnTo>
                  <a:pt x="328" y="787"/>
                </a:lnTo>
                <a:lnTo>
                  <a:pt x="333" y="754"/>
                </a:lnTo>
                <a:lnTo>
                  <a:pt x="338" y="722"/>
                </a:lnTo>
                <a:lnTo>
                  <a:pt x="343" y="685"/>
                </a:lnTo>
                <a:lnTo>
                  <a:pt x="344" y="646"/>
                </a:lnTo>
                <a:lnTo>
                  <a:pt x="344" y="577"/>
                </a:lnTo>
                <a:lnTo>
                  <a:pt x="343" y="539"/>
                </a:lnTo>
                <a:lnTo>
                  <a:pt x="341" y="507"/>
                </a:lnTo>
                <a:lnTo>
                  <a:pt x="336" y="473"/>
                </a:lnTo>
                <a:lnTo>
                  <a:pt x="330" y="438"/>
                </a:lnTo>
                <a:lnTo>
                  <a:pt x="323" y="407"/>
                </a:lnTo>
                <a:lnTo>
                  <a:pt x="315" y="368"/>
                </a:lnTo>
                <a:lnTo>
                  <a:pt x="304" y="331"/>
                </a:lnTo>
                <a:lnTo>
                  <a:pt x="831" y="0"/>
                </a:lnTo>
                <a:lnTo>
                  <a:pt x="844" y="32"/>
                </a:lnTo>
                <a:lnTo>
                  <a:pt x="855" y="63"/>
                </a:lnTo>
                <a:lnTo>
                  <a:pt x="865" y="90"/>
                </a:lnTo>
                <a:lnTo>
                  <a:pt x="874" y="119"/>
                </a:lnTo>
                <a:lnTo>
                  <a:pt x="882" y="147"/>
                </a:lnTo>
                <a:lnTo>
                  <a:pt x="892" y="176"/>
                </a:lnTo>
                <a:lnTo>
                  <a:pt x="898" y="202"/>
                </a:lnTo>
                <a:lnTo>
                  <a:pt x="905" y="229"/>
                </a:lnTo>
                <a:lnTo>
                  <a:pt x="911" y="257"/>
                </a:lnTo>
                <a:lnTo>
                  <a:pt x="919" y="287"/>
                </a:lnTo>
                <a:lnTo>
                  <a:pt x="924" y="323"/>
                </a:lnTo>
                <a:lnTo>
                  <a:pt x="931" y="352"/>
                </a:lnTo>
                <a:lnTo>
                  <a:pt x="937" y="384"/>
                </a:lnTo>
                <a:lnTo>
                  <a:pt x="942" y="418"/>
                </a:lnTo>
                <a:lnTo>
                  <a:pt x="944" y="454"/>
                </a:lnTo>
                <a:lnTo>
                  <a:pt x="947" y="493"/>
                </a:lnTo>
                <a:lnTo>
                  <a:pt x="950" y="530"/>
                </a:lnTo>
                <a:lnTo>
                  <a:pt x="950" y="565"/>
                </a:lnTo>
                <a:lnTo>
                  <a:pt x="950" y="604"/>
                </a:lnTo>
                <a:lnTo>
                  <a:pt x="950" y="653"/>
                </a:lnTo>
                <a:lnTo>
                  <a:pt x="949" y="696"/>
                </a:lnTo>
                <a:lnTo>
                  <a:pt x="947" y="727"/>
                </a:lnTo>
                <a:lnTo>
                  <a:pt x="944" y="761"/>
                </a:lnTo>
                <a:lnTo>
                  <a:pt x="942" y="796"/>
                </a:lnTo>
                <a:lnTo>
                  <a:pt x="936" y="837"/>
                </a:lnTo>
                <a:lnTo>
                  <a:pt x="929" y="871"/>
                </a:lnTo>
                <a:lnTo>
                  <a:pt x="923" y="905"/>
                </a:lnTo>
                <a:lnTo>
                  <a:pt x="915" y="945"/>
                </a:lnTo>
                <a:lnTo>
                  <a:pt x="907" y="976"/>
                </a:lnTo>
                <a:lnTo>
                  <a:pt x="898" y="1014"/>
                </a:lnTo>
                <a:lnTo>
                  <a:pt x="889" y="1048"/>
                </a:lnTo>
                <a:lnTo>
                  <a:pt x="877" y="1082"/>
                </a:lnTo>
                <a:lnTo>
                  <a:pt x="866" y="1118"/>
                </a:lnTo>
                <a:lnTo>
                  <a:pt x="852" y="1161"/>
                </a:lnTo>
                <a:lnTo>
                  <a:pt x="835" y="1205"/>
                </a:lnTo>
                <a:lnTo>
                  <a:pt x="1092" y="1310"/>
                </a:lnTo>
                <a:lnTo>
                  <a:pt x="448" y="1378"/>
                </a:lnTo>
                <a:lnTo>
                  <a:pt x="0" y="876"/>
                </a:lnTo>
                <a:close/>
              </a:path>
            </a:pathLst>
          </a:custGeom>
          <a:solidFill>
            <a:srgbClr val="339966"/>
          </a:solidFill>
          <a:ln w="20701">
            <a:solidFill>
              <a:srgbClr val="000000"/>
            </a:solidFill>
            <a:round/>
            <a:headEnd/>
            <a:tailEnd/>
          </a:ln>
        </p:spPr>
        <p:txBody>
          <a:bodyPr/>
          <a:lstStyle/>
          <a:p>
            <a:endParaRPr lang="en-US"/>
          </a:p>
        </p:txBody>
      </p:sp>
      <p:sp>
        <p:nvSpPr>
          <p:cNvPr id="21" name="Text Box 5"/>
          <p:cNvSpPr txBox="1">
            <a:spLocks noChangeArrowheads="1"/>
          </p:cNvSpPr>
          <p:nvPr/>
        </p:nvSpPr>
        <p:spPr bwMode="auto">
          <a:xfrm>
            <a:off x="4724400" y="0"/>
            <a:ext cx="3429000" cy="461665"/>
          </a:xfrm>
          <a:prstGeom prst="rect">
            <a:avLst/>
          </a:prstGeom>
          <a:noFill/>
          <a:ln w="9525">
            <a:noFill/>
            <a:miter lim="800000"/>
            <a:headEnd/>
            <a:tailEnd/>
          </a:ln>
        </p:spPr>
        <p:txBody>
          <a:bodyPr wrap="square">
            <a:spAutoFit/>
          </a:bodyPr>
          <a:lstStyle/>
          <a:p>
            <a:pPr algn="l" eaLnBrk="0" hangingPunct="0">
              <a:spcBef>
                <a:spcPct val="50000"/>
              </a:spcBef>
            </a:pPr>
            <a:r>
              <a:rPr lang="en-US" sz="2400" b="1" i="1" dirty="0">
                <a:solidFill>
                  <a:srgbClr val="FFCC00"/>
                </a:solidFill>
                <a:latin typeface="Arial Narrow" pitchFamily="34" charset="0"/>
              </a:rPr>
              <a:t> Stakeholder </a:t>
            </a:r>
            <a:r>
              <a:rPr lang="en-US" sz="2400" b="1" i="1" dirty="0" smtClean="0">
                <a:solidFill>
                  <a:srgbClr val="FFCC00"/>
                </a:solidFill>
                <a:latin typeface="Arial Narrow" pitchFamily="34" charset="0"/>
              </a:rPr>
              <a:t> Needs</a:t>
            </a:r>
            <a:endParaRPr lang="en-US" sz="2400" b="1" i="1" dirty="0">
              <a:solidFill>
                <a:schemeClr val="bg1"/>
              </a:solidFill>
              <a:latin typeface="Arial Narrow" pitchFamily="34" charset="0"/>
            </a:endParaRPr>
          </a:p>
        </p:txBody>
      </p:sp>
      <p:sp>
        <p:nvSpPr>
          <p:cNvPr id="22" name="Text Box 5"/>
          <p:cNvSpPr txBox="1">
            <a:spLocks noChangeArrowheads="1"/>
          </p:cNvSpPr>
          <p:nvPr/>
        </p:nvSpPr>
        <p:spPr bwMode="auto">
          <a:xfrm>
            <a:off x="5105400" y="762000"/>
            <a:ext cx="3429000" cy="461665"/>
          </a:xfrm>
          <a:prstGeom prst="rect">
            <a:avLst/>
          </a:prstGeom>
          <a:noFill/>
          <a:ln w="9525">
            <a:noFill/>
            <a:miter lim="800000"/>
            <a:headEnd/>
            <a:tailEnd/>
          </a:ln>
        </p:spPr>
        <p:txBody>
          <a:bodyPr wrap="square">
            <a:spAutoFit/>
          </a:bodyPr>
          <a:lstStyle/>
          <a:p>
            <a:pPr algn="l" eaLnBrk="0" hangingPunct="0">
              <a:spcBef>
                <a:spcPct val="50000"/>
              </a:spcBef>
            </a:pPr>
            <a:r>
              <a:rPr lang="en-US" sz="2400" b="1" i="1" dirty="0">
                <a:solidFill>
                  <a:srgbClr val="FFCC00"/>
                </a:solidFill>
                <a:latin typeface="Arial Narrow" pitchFamily="34" charset="0"/>
              </a:rPr>
              <a:t> </a:t>
            </a:r>
            <a:r>
              <a:rPr lang="en-US" sz="2400" b="1" i="1" dirty="0" smtClean="0">
                <a:solidFill>
                  <a:srgbClr val="FFCC00"/>
                </a:solidFill>
                <a:latin typeface="Arial Narrow" pitchFamily="34" charset="0"/>
              </a:rPr>
              <a:t>National  Needs</a:t>
            </a:r>
            <a:endParaRPr lang="en-US" sz="2400" b="1" i="1" dirty="0">
              <a:solidFill>
                <a:schemeClr val="bg1"/>
              </a:solidFill>
              <a:latin typeface="Arial Narrow" pitchFamily="34" charset="0"/>
            </a:endParaRPr>
          </a:p>
        </p:txBody>
      </p:sp>
      <p:sp>
        <p:nvSpPr>
          <p:cNvPr id="23" name="Text Box 5"/>
          <p:cNvSpPr txBox="1">
            <a:spLocks noChangeArrowheads="1"/>
          </p:cNvSpPr>
          <p:nvPr/>
        </p:nvSpPr>
        <p:spPr bwMode="auto">
          <a:xfrm>
            <a:off x="5257800" y="1447801"/>
            <a:ext cx="3276600" cy="584775"/>
          </a:xfrm>
          <a:prstGeom prst="rect">
            <a:avLst/>
          </a:prstGeom>
          <a:noFill/>
          <a:ln w="9525">
            <a:noFill/>
            <a:miter lim="800000"/>
            <a:headEnd/>
            <a:tailEnd/>
          </a:ln>
        </p:spPr>
        <p:txBody>
          <a:bodyPr wrap="square">
            <a:spAutoFit/>
          </a:bodyPr>
          <a:lstStyle/>
          <a:p>
            <a:pPr algn="l" eaLnBrk="0" hangingPunct="0">
              <a:spcBef>
                <a:spcPct val="50000"/>
              </a:spcBef>
            </a:pPr>
            <a:r>
              <a:rPr lang="en-US" sz="3200" b="1" i="1" dirty="0">
                <a:solidFill>
                  <a:srgbClr val="990033"/>
                </a:solidFill>
                <a:latin typeface="Arial Narrow" pitchFamily="34" charset="0"/>
              </a:rPr>
              <a:t> </a:t>
            </a:r>
            <a:r>
              <a:rPr lang="en-US" sz="3200" b="1" i="1" dirty="0" smtClean="0">
                <a:solidFill>
                  <a:srgbClr val="990033"/>
                </a:solidFill>
                <a:latin typeface="Arial Narrow" pitchFamily="34" charset="0"/>
              </a:rPr>
              <a:t>National Plan</a:t>
            </a:r>
            <a:endParaRPr lang="en-US" sz="3200" b="1" i="1" dirty="0">
              <a:solidFill>
                <a:srgbClr val="990033"/>
              </a:solidFill>
              <a:latin typeface="Arial Narrow" pitchFamily="34" charset="0"/>
            </a:endParaRPr>
          </a:p>
        </p:txBody>
      </p:sp>
      <p:sp>
        <p:nvSpPr>
          <p:cNvPr id="24" name="Text Box 5"/>
          <p:cNvSpPr txBox="1">
            <a:spLocks noChangeArrowheads="1"/>
          </p:cNvSpPr>
          <p:nvPr/>
        </p:nvSpPr>
        <p:spPr bwMode="auto">
          <a:xfrm>
            <a:off x="5181600" y="2362200"/>
            <a:ext cx="3733800" cy="830997"/>
          </a:xfrm>
          <a:prstGeom prst="rect">
            <a:avLst/>
          </a:prstGeom>
          <a:noFill/>
          <a:ln w="9525">
            <a:noFill/>
            <a:miter lim="800000"/>
            <a:headEnd/>
            <a:tailEnd/>
          </a:ln>
        </p:spPr>
        <p:txBody>
          <a:bodyPr wrap="square">
            <a:spAutoFit/>
          </a:bodyPr>
          <a:lstStyle/>
          <a:p>
            <a:pPr algn="l" eaLnBrk="0" hangingPunct="0">
              <a:spcBef>
                <a:spcPct val="50000"/>
              </a:spcBef>
            </a:pPr>
            <a:r>
              <a:rPr lang="en-US" sz="2400" b="1" i="1" dirty="0">
                <a:solidFill>
                  <a:srgbClr val="FFCC00"/>
                </a:solidFill>
                <a:latin typeface="Arial Narrow" pitchFamily="34" charset="0"/>
              </a:rPr>
              <a:t> </a:t>
            </a:r>
            <a:r>
              <a:rPr lang="en-US" sz="2400" b="1" i="1" dirty="0" smtClean="0">
                <a:solidFill>
                  <a:srgbClr val="FF0000"/>
                </a:solidFill>
                <a:latin typeface="Arial Narrow" pitchFamily="34" charset="0"/>
              </a:rPr>
              <a:t>Assignment</a:t>
            </a:r>
            <a:r>
              <a:rPr lang="en-US" sz="2400" b="1" i="1" dirty="0" smtClean="0">
                <a:solidFill>
                  <a:srgbClr val="FFCC00"/>
                </a:solidFill>
                <a:latin typeface="Arial Narrow" pitchFamily="34" charset="0"/>
              </a:rPr>
              <a:t> of Objectives by National Program Leader</a:t>
            </a:r>
            <a:endParaRPr lang="en-US" sz="2400" b="1" i="1" dirty="0">
              <a:solidFill>
                <a:schemeClr val="bg1"/>
              </a:solidFill>
              <a:latin typeface="Arial Narrow" pitchFamily="34" charset="0"/>
            </a:endParaRPr>
          </a:p>
        </p:txBody>
      </p:sp>
      <p:sp>
        <p:nvSpPr>
          <p:cNvPr id="25" name="Text Box 5"/>
          <p:cNvSpPr txBox="1">
            <a:spLocks noChangeArrowheads="1"/>
          </p:cNvSpPr>
          <p:nvPr/>
        </p:nvSpPr>
        <p:spPr bwMode="auto">
          <a:xfrm>
            <a:off x="4953000" y="3505200"/>
            <a:ext cx="3429000" cy="830997"/>
          </a:xfrm>
          <a:prstGeom prst="rect">
            <a:avLst/>
          </a:prstGeom>
          <a:noFill/>
          <a:ln w="9525">
            <a:noFill/>
            <a:miter lim="800000"/>
            <a:headEnd/>
            <a:tailEnd/>
          </a:ln>
        </p:spPr>
        <p:txBody>
          <a:bodyPr wrap="square">
            <a:spAutoFit/>
          </a:bodyPr>
          <a:lstStyle/>
          <a:p>
            <a:pPr algn="l" eaLnBrk="0" hangingPunct="0">
              <a:spcBef>
                <a:spcPct val="50000"/>
              </a:spcBef>
            </a:pPr>
            <a:r>
              <a:rPr lang="en-US" sz="2400" b="1" i="1" dirty="0">
                <a:solidFill>
                  <a:srgbClr val="FF0000"/>
                </a:solidFill>
                <a:latin typeface="Arial Narrow" pitchFamily="34" charset="0"/>
              </a:rPr>
              <a:t> </a:t>
            </a:r>
            <a:r>
              <a:rPr lang="en-US" sz="2400" b="1" i="1" dirty="0" smtClean="0">
                <a:solidFill>
                  <a:srgbClr val="FF0000"/>
                </a:solidFill>
                <a:latin typeface="Arial Narrow" pitchFamily="34" charset="0"/>
              </a:rPr>
              <a:t>Researchers write 5-year plan for research</a:t>
            </a:r>
            <a:endParaRPr lang="en-US" sz="2400" b="1" i="1" dirty="0">
              <a:solidFill>
                <a:srgbClr val="FF0000"/>
              </a:solidFill>
              <a:latin typeface="Arial Narrow" pitchFamily="34" charset="0"/>
            </a:endParaRPr>
          </a:p>
        </p:txBody>
      </p:sp>
      <p:sp>
        <p:nvSpPr>
          <p:cNvPr id="26" name="Text Box 5"/>
          <p:cNvSpPr txBox="1">
            <a:spLocks noChangeArrowheads="1"/>
          </p:cNvSpPr>
          <p:nvPr/>
        </p:nvSpPr>
        <p:spPr bwMode="auto">
          <a:xfrm>
            <a:off x="4114800" y="4648200"/>
            <a:ext cx="3886200" cy="584775"/>
          </a:xfrm>
          <a:prstGeom prst="rect">
            <a:avLst/>
          </a:prstGeom>
          <a:noFill/>
          <a:ln w="9525">
            <a:noFill/>
            <a:miter lim="800000"/>
            <a:headEnd/>
            <a:tailEnd/>
          </a:ln>
        </p:spPr>
        <p:txBody>
          <a:bodyPr wrap="square">
            <a:spAutoFit/>
          </a:bodyPr>
          <a:lstStyle/>
          <a:p>
            <a:pPr algn="l" eaLnBrk="0" hangingPunct="0">
              <a:spcBef>
                <a:spcPct val="50000"/>
              </a:spcBef>
            </a:pPr>
            <a:r>
              <a:rPr lang="en-US" sz="3200" b="1" i="1" dirty="0" smtClean="0">
                <a:solidFill>
                  <a:srgbClr val="FFCC00"/>
                </a:solidFill>
                <a:latin typeface="Agency FB" pitchFamily="34" charset="0"/>
              </a:rPr>
              <a:t>Outside Scientific Review</a:t>
            </a:r>
            <a:endParaRPr lang="en-US" sz="3200" b="1" i="1" dirty="0">
              <a:solidFill>
                <a:schemeClr val="bg1"/>
              </a:solidFill>
              <a:latin typeface="Agency FB" pitchFamily="34" charset="0"/>
            </a:endParaRPr>
          </a:p>
        </p:txBody>
      </p:sp>
      <p:sp>
        <p:nvSpPr>
          <p:cNvPr id="27" name="Text Box 5"/>
          <p:cNvSpPr txBox="1">
            <a:spLocks noChangeArrowheads="1"/>
          </p:cNvSpPr>
          <p:nvPr/>
        </p:nvSpPr>
        <p:spPr bwMode="auto">
          <a:xfrm>
            <a:off x="6324600" y="5715000"/>
            <a:ext cx="1981200" cy="830997"/>
          </a:xfrm>
          <a:prstGeom prst="rect">
            <a:avLst/>
          </a:prstGeom>
          <a:noFill/>
          <a:ln w="9525">
            <a:noFill/>
            <a:miter lim="800000"/>
            <a:headEnd/>
            <a:tailEnd/>
          </a:ln>
        </p:spPr>
        <p:txBody>
          <a:bodyPr wrap="square">
            <a:spAutoFit/>
          </a:bodyPr>
          <a:lstStyle/>
          <a:p>
            <a:pPr algn="l" eaLnBrk="0" hangingPunct="0">
              <a:spcBef>
                <a:spcPct val="50000"/>
              </a:spcBef>
            </a:pPr>
            <a:r>
              <a:rPr lang="en-US" sz="2400" b="1" i="1" dirty="0" smtClean="0">
                <a:solidFill>
                  <a:srgbClr val="FF0000"/>
                </a:solidFill>
                <a:latin typeface="Arial Narrow" pitchFamily="34" charset="0"/>
              </a:rPr>
              <a:t>Research does not go forward</a:t>
            </a:r>
            <a:endParaRPr lang="en-US" sz="2400" b="1" i="1" dirty="0">
              <a:solidFill>
                <a:srgbClr val="FF0000"/>
              </a:solidFill>
              <a:latin typeface="Arial Narrow" pitchFamily="34" charset="0"/>
            </a:endParaRPr>
          </a:p>
        </p:txBody>
      </p:sp>
      <p:sp>
        <p:nvSpPr>
          <p:cNvPr id="28" name="Text Box 5"/>
          <p:cNvSpPr txBox="1">
            <a:spLocks noChangeArrowheads="1"/>
          </p:cNvSpPr>
          <p:nvPr/>
        </p:nvSpPr>
        <p:spPr bwMode="auto">
          <a:xfrm>
            <a:off x="3048000" y="5715000"/>
            <a:ext cx="2438400" cy="830997"/>
          </a:xfrm>
          <a:prstGeom prst="rect">
            <a:avLst/>
          </a:prstGeom>
          <a:noFill/>
          <a:ln w="9525">
            <a:noFill/>
            <a:miter lim="800000"/>
            <a:headEnd/>
            <a:tailEnd/>
          </a:ln>
        </p:spPr>
        <p:txBody>
          <a:bodyPr wrap="square">
            <a:spAutoFit/>
          </a:bodyPr>
          <a:lstStyle/>
          <a:p>
            <a:pPr algn="l" eaLnBrk="0" hangingPunct="0">
              <a:spcBef>
                <a:spcPct val="50000"/>
              </a:spcBef>
            </a:pPr>
            <a:r>
              <a:rPr lang="en-US" sz="2400" b="1" i="1" dirty="0" smtClean="0">
                <a:solidFill>
                  <a:srgbClr val="79DD79"/>
                </a:solidFill>
                <a:latin typeface="Arial Narrow" pitchFamily="34" charset="0"/>
              </a:rPr>
              <a:t>5- year Research Program begun</a:t>
            </a:r>
            <a:endParaRPr lang="en-US" sz="2400" b="1" i="1" dirty="0">
              <a:solidFill>
                <a:srgbClr val="79DD79"/>
              </a:solidFill>
              <a:latin typeface="Arial Narrow"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2" grpId="0" build="allAtOnce"/>
      <p:bldP spid="23" grpId="0" build="allAtOnce"/>
      <p:bldP spid="24" grpId="0" build="allAtOnce"/>
      <p:bldP spid="25" grpId="0" build="allAtOnce"/>
      <p:bldP spid="26" grpId="0" build="allAtOnce"/>
      <p:bldP spid="27" grpId="0" build="allAtOnce"/>
      <p:bldP spid="2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381000" y="2133600"/>
            <a:ext cx="4495800" cy="3733800"/>
          </a:xfrm>
        </p:spPr>
        <p:txBody>
          <a:bodyPr/>
          <a:lstStyle/>
          <a:p>
            <a:pPr algn="ctr" eaLnBrk="1" hangingPunct="1">
              <a:lnSpc>
                <a:spcPct val="90000"/>
              </a:lnSpc>
              <a:buSzPct val="80000"/>
              <a:buFont typeface="Wingdings" pitchFamily="2" charset="2"/>
              <a:buNone/>
            </a:pPr>
            <a:r>
              <a:rPr lang="en-US" altLang="en-US" b="1" dirty="0" smtClean="0">
                <a:solidFill>
                  <a:srgbClr val="FFFF00"/>
                </a:solidFill>
              </a:rPr>
              <a:t>“1998 Farm Bill”</a:t>
            </a:r>
          </a:p>
          <a:p>
            <a:pPr algn="ctr" eaLnBrk="1" hangingPunct="1">
              <a:lnSpc>
                <a:spcPct val="90000"/>
              </a:lnSpc>
              <a:buSzPct val="80000"/>
              <a:buFont typeface="Wingdings" pitchFamily="2" charset="2"/>
              <a:buNone/>
            </a:pPr>
            <a:r>
              <a:rPr lang="en-US" altLang="en-US" sz="1200" b="1" dirty="0" smtClean="0">
                <a:solidFill>
                  <a:srgbClr val="FFFF00"/>
                </a:solidFill>
              </a:rPr>
              <a:t>(A bill about Agriculture research but not a Farm Bill)</a:t>
            </a:r>
          </a:p>
          <a:p>
            <a:pPr algn="ctr" eaLnBrk="1" hangingPunct="1">
              <a:lnSpc>
                <a:spcPct val="90000"/>
              </a:lnSpc>
              <a:buSzPct val="80000"/>
              <a:buFont typeface="Wingdings" pitchFamily="2" charset="2"/>
              <a:buNone/>
            </a:pPr>
            <a:r>
              <a:rPr lang="en-US" altLang="en-US" sz="2400" b="1" dirty="0" smtClean="0">
                <a:solidFill>
                  <a:srgbClr val="FFFF00"/>
                </a:solidFill>
              </a:rPr>
              <a:t>ARS research peer-</a:t>
            </a:r>
          </a:p>
          <a:p>
            <a:pPr algn="ctr" eaLnBrk="1" hangingPunct="1">
              <a:lnSpc>
                <a:spcPct val="90000"/>
              </a:lnSpc>
              <a:buSzPct val="80000"/>
              <a:buFont typeface="Wingdings" pitchFamily="2" charset="2"/>
              <a:buNone/>
            </a:pPr>
            <a:r>
              <a:rPr lang="en-US" altLang="en-US" sz="2400" b="1" dirty="0" smtClean="0">
                <a:solidFill>
                  <a:srgbClr val="FFFF00"/>
                </a:solidFill>
              </a:rPr>
              <a:t>reviewed every 5 years</a:t>
            </a:r>
          </a:p>
          <a:p>
            <a:pPr algn="ctr" eaLnBrk="1" hangingPunct="1">
              <a:lnSpc>
                <a:spcPct val="90000"/>
              </a:lnSpc>
              <a:buSzPct val="80000"/>
              <a:buFont typeface="Wingdings" pitchFamily="2" charset="2"/>
              <a:buNone/>
            </a:pPr>
            <a:endParaRPr lang="en-US" altLang="en-US" sz="800" b="1" dirty="0" smtClean="0">
              <a:solidFill>
                <a:srgbClr val="FFFF00"/>
              </a:solidFill>
            </a:endParaRPr>
          </a:p>
          <a:p>
            <a:pPr algn="ctr" eaLnBrk="1" hangingPunct="1">
              <a:lnSpc>
                <a:spcPct val="90000"/>
              </a:lnSpc>
              <a:buSzPct val="80000"/>
              <a:buFont typeface="Wingdings" pitchFamily="2" charset="2"/>
              <a:buNone/>
            </a:pPr>
            <a:r>
              <a:rPr lang="en-US" altLang="en-US" sz="2400" b="1" dirty="0" smtClean="0">
                <a:solidFill>
                  <a:srgbClr val="FFFF00"/>
                </a:solidFill>
              </a:rPr>
              <a:t>Most review panelists external to ARS</a:t>
            </a:r>
          </a:p>
          <a:p>
            <a:pPr algn="ctr" eaLnBrk="1" hangingPunct="1">
              <a:lnSpc>
                <a:spcPct val="90000"/>
              </a:lnSpc>
              <a:buSzPct val="80000"/>
              <a:buFont typeface="Wingdings" pitchFamily="2" charset="2"/>
              <a:buChar char="§"/>
            </a:pPr>
            <a:endParaRPr lang="en-US" sz="800" dirty="0" smtClean="0"/>
          </a:p>
          <a:p>
            <a:pPr algn="ctr" eaLnBrk="1" hangingPunct="1">
              <a:lnSpc>
                <a:spcPct val="90000"/>
              </a:lnSpc>
              <a:buSzPct val="80000"/>
              <a:buFont typeface="Wingdings" pitchFamily="2" charset="2"/>
              <a:buNone/>
            </a:pPr>
            <a:r>
              <a:rPr lang="en-US" sz="2400" b="1" dirty="0" smtClean="0">
                <a:solidFill>
                  <a:srgbClr val="FFFF00"/>
                </a:solidFill>
              </a:rPr>
              <a:t>Satisfactory review</a:t>
            </a:r>
          </a:p>
          <a:p>
            <a:pPr algn="ctr" eaLnBrk="1" hangingPunct="1">
              <a:lnSpc>
                <a:spcPct val="90000"/>
              </a:lnSpc>
              <a:buSzPct val="80000"/>
              <a:buFont typeface="Wingdings" pitchFamily="2" charset="2"/>
              <a:buNone/>
            </a:pPr>
            <a:r>
              <a:rPr lang="en-US" sz="2400" b="1" dirty="0" smtClean="0">
                <a:solidFill>
                  <a:srgbClr val="FFFF00"/>
                </a:solidFill>
              </a:rPr>
              <a:t>before beginning</a:t>
            </a:r>
          </a:p>
          <a:p>
            <a:pPr algn="ctr" eaLnBrk="1" hangingPunct="1">
              <a:lnSpc>
                <a:spcPct val="90000"/>
              </a:lnSpc>
              <a:buSzPct val="80000"/>
              <a:buFont typeface="Wingdings" pitchFamily="2" charset="2"/>
              <a:buNone/>
            </a:pPr>
            <a:r>
              <a:rPr lang="en-US" sz="2400" b="1" dirty="0" smtClean="0">
                <a:solidFill>
                  <a:srgbClr val="FFFF00"/>
                </a:solidFill>
              </a:rPr>
              <a:t>research</a:t>
            </a:r>
          </a:p>
          <a:p>
            <a:pPr eaLnBrk="1" hangingPunct="1">
              <a:lnSpc>
                <a:spcPct val="90000"/>
              </a:lnSpc>
              <a:buSzPct val="80000"/>
              <a:buFont typeface="Wingdings" pitchFamily="2" charset="2"/>
              <a:buNone/>
            </a:pPr>
            <a:endParaRPr lang="en-US" sz="2400" b="1" dirty="0" smtClean="0">
              <a:solidFill>
                <a:srgbClr val="FFFF00"/>
              </a:solidFill>
            </a:endParaRPr>
          </a:p>
        </p:txBody>
      </p:sp>
      <p:sp>
        <p:nvSpPr>
          <p:cNvPr id="9219" name="Rectangle 3"/>
          <p:cNvSpPr>
            <a:spLocks noGrp="1" noChangeArrowheads="1"/>
          </p:cNvSpPr>
          <p:nvPr>
            <p:ph type="title"/>
          </p:nvPr>
        </p:nvSpPr>
        <p:spPr/>
        <p:txBody>
          <a:bodyPr/>
          <a:lstStyle/>
          <a:p>
            <a:pPr eaLnBrk="1" hangingPunct="1"/>
            <a:r>
              <a:rPr lang="en-US" smtClean="0">
                <a:solidFill>
                  <a:srgbClr val="FFFF00"/>
                </a:solidFill>
              </a:rPr>
              <a:t>Creation of OSQR</a:t>
            </a:r>
          </a:p>
        </p:txBody>
      </p:sp>
      <p:pic>
        <p:nvPicPr>
          <p:cNvPr id="19460" name="Picture 4" descr="labk5799-1"/>
          <p:cNvPicPr>
            <a:picLocks noGrp="1" noChangeAspect="1" noChangeArrowheads="1"/>
          </p:cNvPicPr>
          <p:nvPr>
            <p:ph type="clipArt" sz="half" idx="2"/>
          </p:nvPr>
        </p:nvPicPr>
        <p:blipFill>
          <a:blip r:embed="rId3" cstate="print"/>
          <a:srcRect/>
          <a:stretch>
            <a:fillRect/>
          </a:stretch>
        </p:blipFill>
        <p:spPr>
          <a:xfrm>
            <a:off x="5057775" y="1600200"/>
            <a:ext cx="321945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amond(out)">
                                      <p:cBhvr>
                                        <p:cTn id="7" dur="1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7" dur="500"/>
                                        <p:tgtEl>
                                          <p:spTgt spid="194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22" dur="500"/>
                                        <p:tgtEl>
                                          <p:spTgt spid="19458">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25" dur="500"/>
                                        <p:tgtEl>
                                          <p:spTgt spid="1945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458">
                                            <p:txEl>
                                              <p:pRg st="5" end="5"/>
                                            </p:txEl>
                                          </p:spTgt>
                                        </p:tgtEl>
                                        <p:attrNameLst>
                                          <p:attrName>style.visibility</p:attrName>
                                        </p:attrNameLst>
                                      </p:cBhvr>
                                      <p:to>
                                        <p:strVal val="visible"/>
                                      </p:to>
                                    </p:set>
                                    <p:animEffect transition="in" filter="blinds(horizontal)">
                                      <p:cBhvr>
                                        <p:cTn id="30" dur="500"/>
                                        <p:tgtEl>
                                          <p:spTgt spid="1945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458">
                                            <p:txEl>
                                              <p:pRg st="7" end="7"/>
                                            </p:txEl>
                                          </p:spTgt>
                                        </p:tgtEl>
                                        <p:attrNameLst>
                                          <p:attrName>style.visibility</p:attrName>
                                        </p:attrNameLst>
                                      </p:cBhvr>
                                      <p:to>
                                        <p:strVal val="visible"/>
                                      </p:to>
                                    </p:set>
                                    <p:animEffect transition="in" filter="blinds(horizontal)">
                                      <p:cBhvr>
                                        <p:cTn id="35" dur="500"/>
                                        <p:tgtEl>
                                          <p:spTgt spid="19458">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9458">
                                            <p:txEl>
                                              <p:pRg st="8" end="8"/>
                                            </p:txEl>
                                          </p:spTgt>
                                        </p:tgtEl>
                                        <p:attrNameLst>
                                          <p:attrName>style.visibility</p:attrName>
                                        </p:attrNameLst>
                                      </p:cBhvr>
                                      <p:to>
                                        <p:strVal val="visible"/>
                                      </p:to>
                                    </p:set>
                                    <p:animEffect transition="in" filter="blinds(horizontal)">
                                      <p:cBhvr>
                                        <p:cTn id="38" dur="500"/>
                                        <p:tgtEl>
                                          <p:spTgt spid="19458">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9458">
                                            <p:txEl>
                                              <p:pRg st="9" end="9"/>
                                            </p:txEl>
                                          </p:spTgt>
                                        </p:tgtEl>
                                        <p:attrNameLst>
                                          <p:attrName>style.visibility</p:attrName>
                                        </p:attrNameLst>
                                      </p:cBhvr>
                                      <p:to>
                                        <p:strVal val="visible"/>
                                      </p:to>
                                    </p:set>
                                    <p:animEffect transition="in" filter="blinds(horizontal)">
                                      <p:cBhvr>
                                        <p:cTn id="41" dur="500"/>
                                        <p:tgtEl>
                                          <p:spTgt spid="194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b="1" smtClean="0">
                <a:solidFill>
                  <a:srgbClr val="FFFF00"/>
                </a:solidFill>
              </a:rPr>
              <a:t>What Makes OSQR </a:t>
            </a:r>
            <a:br>
              <a:rPr lang="en-US" sz="4000" b="1" smtClean="0">
                <a:solidFill>
                  <a:srgbClr val="FFFF00"/>
                </a:solidFill>
              </a:rPr>
            </a:br>
            <a:r>
              <a:rPr lang="en-US" sz="4000" b="1" smtClean="0">
                <a:solidFill>
                  <a:srgbClr val="FFFF00"/>
                </a:solidFill>
              </a:rPr>
              <a:t>Reviews Unique?</a:t>
            </a:r>
          </a:p>
        </p:txBody>
      </p:sp>
      <p:sp>
        <p:nvSpPr>
          <p:cNvPr id="25603" name="Rectangle 3"/>
          <p:cNvSpPr>
            <a:spLocks noGrp="1" noChangeArrowheads="1"/>
          </p:cNvSpPr>
          <p:nvPr>
            <p:ph type="body" idx="1"/>
          </p:nvPr>
        </p:nvSpPr>
        <p:spPr/>
        <p:txBody>
          <a:bodyPr/>
          <a:lstStyle/>
          <a:p>
            <a:pPr eaLnBrk="1" hangingPunct="1">
              <a:lnSpc>
                <a:spcPct val="90000"/>
              </a:lnSpc>
              <a:buNone/>
            </a:pPr>
            <a:r>
              <a:rPr lang="en-US" sz="2800" dirty="0" smtClean="0">
                <a:solidFill>
                  <a:srgbClr val="FFFF00"/>
                </a:solidFill>
              </a:rPr>
              <a:t>Directed Research</a:t>
            </a:r>
            <a:r>
              <a:rPr lang="en-US" sz="2800" dirty="0">
                <a:solidFill>
                  <a:srgbClr val="FFFF00"/>
                </a:solidFill>
              </a:rPr>
              <a:t>, Subject (objectives) assigned</a:t>
            </a:r>
          </a:p>
          <a:p>
            <a:pPr eaLnBrk="1" hangingPunct="1">
              <a:lnSpc>
                <a:spcPct val="90000"/>
              </a:lnSpc>
              <a:spcBef>
                <a:spcPct val="0"/>
              </a:spcBef>
              <a:buFontTx/>
              <a:buNone/>
            </a:pPr>
            <a:r>
              <a:rPr lang="en-US" sz="2000" dirty="0" smtClean="0">
                <a:solidFill>
                  <a:srgbClr val="FFCC00"/>
                </a:solidFill>
                <a:latin typeface="Arial Narrow" pitchFamily="34" charset="0"/>
              </a:rPr>
              <a:t>	Problems determined through internal planning processes</a:t>
            </a:r>
          </a:p>
          <a:p>
            <a:pPr eaLnBrk="1" hangingPunct="1">
              <a:lnSpc>
                <a:spcPct val="90000"/>
              </a:lnSpc>
              <a:spcBef>
                <a:spcPct val="0"/>
              </a:spcBef>
              <a:buNone/>
            </a:pPr>
            <a:r>
              <a:rPr lang="en-US" sz="2000" dirty="0" smtClean="0">
                <a:solidFill>
                  <a:srgbClr val="FFCC00"/>
                </a:solidFill>
                <a:latin typeface="Arial Narrow" pitchFamily="34" charset="0"/>
              </a:rPr>
              <a:t>	Researchers </a:t>
            </a:r>
            <a:r>
              <a:rPr lang="en-US" sz="2000" dirty="0">
                <a:solidFill>
                  <a:srgbClr val="FFCC00"/>
                </a:solidFill>
                <a:latin typeface="Arial Narrow" pitchFamily="34" charset="0"/>
              </a:rPr>
              <a:t>must propose research that addressed identified issues/problems</a:t>
            </a:r>
          </a:p>
          <a:p>
            <a:pPr eaLnBrk="1" hangingPunct="1">
              <a:lnSpc>
                <a:spcPct val="90000"/>
              </a:lnSpc>
              <a:spcBef>
                <a:spcPct val="0"/>
              </a:spcBef>
              <a:buFontTx/>
              <a:buNone/>
            </a:pPr>
            <a:endParaRPr lang="en-US" sz="2000" dirty="0" smtClean="0">
              <a:solidFill>
                <a:srgbClr val="FFCC00"/>
              </a:solidFill>
              <a:latin typeface="Arial Narrow" pitchFamily="34" charset="0"/>
            </a:endParaRPr>
          </a:p>
          <a:p>
            <a:pPr eaLnBrk="1" hangingPunct="1">
              <a:lnSpc>
                <a:spcPct val="90000"/>
              </a:lnSpc>
              <a:spcBef>
                <a:spcPct val="0"/>
              </a:spcBef>
              <a:buFontTx/>
              <a:buNone/>
            </a:pPr>
            <a:r>
              <a:rPr lang="en-US" sz="2800" dirty="0" smtClean="0">
                <a:solidFill>
                  <a:srgbClr val="FFFF00"/>
                </a:solidFill>
              </a:rPr>
              <a:t>Not a funding decision</a:t>
            </a:r>
          </a:p>
          <a:p>
            <a:pPr eaLnBrk="1" hangingPunct="1">
              <a:lnSpc>
                <a:spcPct val="90000"/>
              </a:lnSpc>
              <a:spcBef>
                <a:spcPct val="0"/>
              </a:spcBef>
              <a:buFontTx/>
              <a:buNone/>
            </a:pPr>
            <a:r>
              <a:rPr lang="en-US" sz="2800" dirty="0" smtClean="0">
                <a:solidFill>
                  <a:srgbClr val="FFFF00"/>
                </a:solidFill>
                <a:latin typeface="Arial Narrow" pitchFamily="34" charset="0"/>
              </a:rPr>
              <a:t>  	</a:t>
            </a:r>
            <a:r>
              <a:rPr lang="en-US" sz="2000" dirty="0" smtClean="0">
                <a:solidFill>
                  <a:srgbClr val="FFCC00"/>
                </a:solidFill>
                <a:latin typeface="Arial Narrow" pitchFamily="34" charset="0"/>
              </a:rPr>
              <a:t>Funds already allocated for research, but not released…</a:t>
            </a:r>
          </a:p>
          <a:p>
            <a:pPr eaLnBrk="1" hangingPunct="1">
              <a:lnSpc>
                <a:spcPct val="90000"/>
              </a:lnSpc>
              <a:spcBef>
                <a:spcPct val="0"/>
              </a:spcBef>
              <a:buFontTx/>
              <a:buNone/>
            </a:pPr>
            <a:endParaRPr lang="en-US" sz="2800" dirty="0" smtClean="0">
              <a:solidFill>
                <a:srgbClr val="FFFF00"/>
              </a:solidFill>
              <a:latin typeface="Arial Narrow" pitchFamily="34" charset="0"/>
            </a:endParaRPr>
          </a:p>
          <a:p>
            <a:pPr eaLnBrk="1" hangingPunct="1">
              <a:lnSpc>
                <a:spcPct val="90000"/>
              </a:lnSpc>
              <a:spcBef>
                <a:spcPct val="0"/>
              </a:spcBef>
              <a:buFontTx/>
              <a:buNone/>
            </a:pPr>
            <a:r>
              <a:rPr lang="en-US" sz="2800" dirty="0" smtClean="0">
                <a:solidFill>
                  <a:srgbClr val="FFFF00"/>
                </a:solidFill>
              </a:rPr>
              <a:t>Seeks to Improve Quality, not a funding decision</a:t>
            </a:r>
          </a:p>
          <a:p>
            <a:pPr eaLnBrk="1" hangingPunct="1">
              <a:lnSpc>
                <a:spcPct val="90000"/>
              </a:lnSpc>
              <a:spcBef>
                <a:spcPct val="0"/>
              </a:spcBef>
              <a:buFontTx/>
              <a:buNone/>
            </a:pPr>
            <a:r>
              <a:rPr lang="en-US" sz="2000" dirty="0" smtClean="0">
                <a:solidFill>
                  <a:srgbClr val="FFFF00"/>
                </a:solidFill>
                <a:latin typeface="Arial Narrow" panose="020B0606020202030204" pitchFamily="34" charset="0"/>
              </a:rPr>
              <a:t>	</a:t>
            </a:r>
            <a:r>
              <a:rPr lang="en-US" sz="2000" dirty="0" smtClean="0">
                <a:solidFill>
                  <a:srgbClr val="FFC000"/>
                </a:solidFill>
                <a:latin typeface="Arial Narrow" panose="020B0606020202030204" pitchFamily="34" charset="0"/>
              </a:rPr>
              <a:t>Panels are asked how to improve the research</a:t>
            </a:r>
          </a:p>
          <a:p>
            <a:pPr eaLnBrk="1" hangingPunct="1">
              <a:lnSpc>
                <a:spcPct val="90000"/>
              </a:lnSpc>
              <a:spcBef>
                <a:spcPct val="0"/>
              </a:spcBef>
              <a:buFontTx/>
              <a:buNone/>
            </a:pPr>
            <a:r>
              <a:rPr lang="en-US" sz="2000" dirty="0">
                <a:solidFill>
                  <a:srgbClr val="FFC000"/>
                </a:solidFill>
                <a:latin typeface="Arial Narrow" panose="020B0606020202030204" pitchFamily="34" charset="0"/>
              </a:rPr>
              <a:t>	</a:t>
            </a:r>
            <a:r>
              <a:rPr lang="en-US" sz="2000" dirty="0" smtClean="0">
                <a:solidFill>
                  <a:srgbClr val="FFC000"/>
                </a:solidFill>
                <a:latin typeface="Arial Narrow" panose="020B0606020202030204" pitchFamily="34" charset="0"/>
              </a:rPr>
              <a:t>Researchers MUST provide an </a:t>
            </a:r>
            <a:r>
              <a:rPr lang="en-US" sz="2000" smtClean="0">
                <a:solidFill>
                  <a:srgbClr val="FFC000"/>
                </a:solidFill>
                <a:latin typeface="Arial Narrow" panose="020B0606020202030204" pitchFamily="34" charset="0"/>
              </a:rPr>
              <a:t>appropriate response</a:t>
            </a:r>
            <a:endParaRPr lang="en-US" sz="2000" dirty="0" smtClean="0">
              <a:solidFill>
                <a:srgbClr val="FFC000"/>
              </a:solidFill>
              <a:latin typeface="Arial Narrow" panose="020B0606020202030204" pitchFamily="34" charset="0"/>
            </a:endParaRPr>
          </a:p>
          <a:p>
            <a:pPr eaLnBrk="1" hangingPunct="1">
              <a:lnSpc>
                <a:spcPct val="90000"/>
              </a:lnSpc>
              <a:spcBef>
                <a:spcPct val="0"/>
              </a:spcBef>
              <a:buFontTx/>
              <a:buNone/>
            </a:pPr>
            <a:endParaRPr lang="en-US" sz="2000" dirty="0" smtClean="0">
              <a:solidFill>
                <a:srgbClr val="FFFF00"/>
              </a:solidFill>
              <a:latin typeface="Arial Narrow" panose="020B0606020202030204" pitchFamily="34" charset="0"/>
            </a:endParaRPr>
          </a:p>
          <a:p>
            <a:pPr eaLnBrk="1" hangingPunct="1">
              <a:lnSpc>
                <a:spcPct val="90000"/>
              </a:lnSpc>
              <a:spcBef>
                <a:spcPct val="0"/>
              </a:spcBef>
              <a:buFontTx/>
              <a:buNone/>
            </a:pPr>
            <a:r>
              <a:rPr lang="en-US" sz="2800" dirty="0" smtClean="0">
                <a:solidFill>
                  <a:srgbClr val="FFFF00"/>
                </a:solidFill>
              </a:rPr>
              <a:t>Long-term so higher risk is possible</a:t>
            </a:r>
          </a:p>
          <a:p>
            <a:pPr eaLnBrk="1" hangingPunct="1">
              <a:lnSpc>
                <a:spcPct val="90000"/>
              </a:lnSpc>
              <a:spcBef>
                <a:spcPct val="0"/>
              </a:spcBef>
              <a:buFontTx/>
              <a:buNone/>
            </a:pPr>
            <a:r>
              <a:rPr lang="en-US" sz="2000" dirty="0" smtClean="0">
                <a:solidFill>
                  <a:srgbClr val="FFFF00"/>
                </a:solidFill>
                <a:latin typeface="Arial Narrow" pitchFamily="34" charset="0"/>
              </a:rPr>
              <a:t>   	</a:t>
            </a:r>
            <a:r>
              <a:rPr lang="en-US" sz="2000" dirty="0" smtClean="0">
                <a:solidFill>
                  <a:srgbClr val="FFCC00"/>
                </a:solidFill>
                <a:latin typeface="Arial Narrow" pitchFamily="34" charset="0"/>
              </a:rPr>
              <a:t>5-year horizon with contingencies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Effect transition="in" filter="dissolve">
                                      <p:cBhvr>
                                        <p:cTn id="11" dur="500"/>
                                        <p:tgtEl>
                                          <p:spTgt spid="2560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dissolve">
                                      <p:cBhvr>
                                        <p:cTn id="15" dur="500"/>
                                        <p:tgtEl>
                                          <p:spTgt spid="2560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9" dur="500"/>
                                        <p:tgtEl>
                                          <p:spTgt spid="25603">
                                            <p:txEl>
                                              <p:pRg st="4" end="4"/>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animEffect transition="in" filter="dissolve">
                                      <p:cBhvr>
                                        <p:cTn id="23" dur="500"/>
                                        <p:tgtEl>
                                          <p:spTgt spid="25603">
                                            <p:txEl>
                                              <p:pRg st="5" end="5"/>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dissolve">
                                      <p:cBhvr>
                                        <p:cTn id="27" dur="500"/>
                                        <p:tgtEl>
                                          <p:spTgt spid="25603">
                                            <p:txEl>
                                              <p:pRg st="7" end="7"/>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25603">
                                            <p:txEl>
                                              <p:pRg st="8" end="8"/>
                                            </p:txEl>
                                          </p:spTgt>
                                        </p:tgtEl>
                                        <p:attrNameLst>
                                          <p:attrName>style.visibility</p:attrName>
                                        </p:attrNameLst>
                                      </p:cBhvr>
                                      <p:to>
                                        <p:strVal val="visible"/>
                                      </p:to>
                                    </p:set>
                                    <p:animEffect transition="in" filter="dissolve">
                                      <p:cBhvr>
                                        <p:cTn id="31" dur="500"/>
                                        <p:tgtEl>
                                          <p:spTgt spid="25603">
                                            <p:txEl>
                                              <p:pRg st="8" end="8"/>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25603">
                                            <p:txEl>
                                              <p:pRg st="9" end="9"/>
                                            </p:txEl>
                                          </p:spTgt>
                                        </p:tgtEl>
                                        <p:attrNameLst>
                                          <p:attrName>style.visibility</p:attrName>
                                        </p:attrNameLst>
                                      </p:cBhvr>
                                      <p:to>
                                        <p:strVal val="visible"/>
                                      </p:to>
                                    </p:set>
                                    <p:animEffect transition="in" filter="dissolve">
                                      <p:cBhvr>
                                        <p:cTn id="35" dur="500"/>
                                        <p:tgtEl>
                                          <p:spTgt spid="25603">
                                            <p:txEl>
                                              <p:pRg st="9" end="9"/>
                                            </p:txEl>
                                          </p:spTgt>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39" dur="500"/>
                                        <p:tgtEl>
                                          <p:spTgt spid="25603">
                                            <p:txEl>
                                              <p:pRg st="11" end="11"/>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25603">
                                            <p:txEl>
                                              <p:pRg st="12" end="12"/>
                                            </p:txEl>
                                          </p:spTgt>
                                        </p:tgtEl>
                                        <p:attrNameLst>
                                          <p:attrName>style.visibility</p:attrName>
                                        </p:attrNameLst>
                                      </p:cBhvr>
                                      <p:to>
                                        <p:strVal val="visible"/>
                                      </p:to>
                                    </p:set>
                                    <p:animEffect transition="in" filter="dissolve">
                                      <p:cBhvr>
                                        <p:cTn id="43"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15962"/>
          </a:xfrm>
        </p:spPr>
        <p:txBody>
          <a:bodyPr/>
          <a:lstStyle/>
          <a:p>
            <a:pPr eaLnBrk="1" hangingPunct="1"/>
            <a:r>
              <a:rPr lang="en-US" sz="4000" smtClean="0">
                <a:solidFill>
                  <a:srgbClr val="FFFF00"/>
                </a:solidFill>
              </a:rPr>
              <a:t>Like Review of a Manuscript</a:t>
            </a:r>
          </a:p>
        </p:txBody>
      </p:sp>
      <p:sp>
        <p:nvSpPr>
          <p:cNvPr id="106499" name="Rectangle 3"/>
          <p:cNvSpPr>
            <a:spLocks noGrp="1" noChangeArrowheads="1"/>
          </p:cNvSpPr>
          <p:nvPr>
            <p:ph type="body" idx="1"/>
          </p:nvPr>
        </p:nvSpPr>
        <p:spPr>
          <a:xfrm>
            <a:off x="304800" y="990600"/>
            <a:ext cx="8229600" cy="5867400"/>
          </a:xfrm>
        </p:spPr>
        <p:txBody>
          <a:bodyPr/>
          <a:lstStyle/>
          <a:p>
            <a:pPr algn="ctr" eaLnBrk="1" hangingPunct="1">
              <a:lnSpc>
                <a:spcPct val="80000"/>
              </a:lnSpc>
              <a:buFontTx/>
              <a:buNone/>
            </a:pPr>
            <a:r>
              <a:rPr lang="en-US" sz="2400" b="1" smtClean="0">
                <a:solidFill>
                  <a:srgbClr val="FFFF00"/>
                </a:solidFill>
                <a:latin typeface="Arial Narrow" pitchFamily="34" charset="0"/>
              </a:rPr>
              <a:t>Document should present a logical, coherent </a:t>
            </a:r>
          </a:p>
          <a:p>
            <a:pPr algn="ctr" eaLnBrk="1" hangingPunct="1">
              <a:lnSpc>
                <a:spcPct val="80000"/>
              </a:lnSpc>
              <a:buFontTx/>
              <a:buNone/>
            </a:pPr>
            <a:r>
              <a:rPr lang="en-US" sz="2400" b="1" smtClean="0">
                <a:solidFill>
                  <a:srgbClr val="FFFF00"/>
                </a:solidFill>
                <a:latin typeface="Arial Narrow" pitchFamily="34" charset="0"/>
              </a:rPr>
              <a:t>narrative with a clear path for the research.</a:t>
            </a:r>
          </a:p>
          <a:p>
            <a:pPr eaLnBrk="1" hangingPunct="1">
              <a:lnSpc>
                <a:spcPct val="80000"/>
              </a:lnSpc>
              <a:buFontTx/>
              <a:buNone/>
            </a:pPr>
            <a:endParaRPr lang="en-US" sz="2400" b="1" smtClean="0">
              <a:solidFill>
                <a:srgbClr val="FFFF00"/>
              </a:solidFill>
              <a:latin typeface="Arial Narrow" pitchFamily="34" charset="0"/>
            </a:endParaRPr>
          </a:p>
          <a:p>
            <a:pPr eaLnBrk="1" hangingPunct="1">
              <a:lnSpc>
                <a:spcPct val="80000"/>
              </a:lnSpc>
              <a:buFontTx/>
              <a:buNone/>
            </a:pPr>
            <a:r>
              <a:rPr lang="en-US" sz="1800" b="1" smtClean="0">
                <a:solidFill>
                  <a:srgbClr val="FFFF00"/>
                </a:solidFill>
              </a:rPr>
              <a:t>	- “Editor” = SQRO</a:t>
            </a:r>
          </a:p>
          <a:p>
            <a:pPr eaLnBrk="1" hangingPunct="1">
              <a:lnSpc>
                <a:spcPct val="80000"/>
              </a:lnSpc>
            </a:pPr>
            <a:endParaRPr lang="en-US" sz="1800" b="1" smtClean="0">
              <a:solidFill>
                <a:srgbClr val="FFFF00"/>
              </a:solidFill>
            </a:endParaRPr>
          </a:p>
          <a:p>
            <a:pPr eaLnBrk="1" hangingPunct="1">
              <a:lnSpc>
                <a:spcPct val="80000"/>
              </a:lnSpc>
              <a:buFontTx/>
              <a:buNone/>
            </a:pPr>
            <a:r>
              <a:rPr lang="en-US" sz="1800" b="1" smtClean="0">
                <a:solidFill>
                  <a:srgbClr val="FFFF00"/>
                </a:solidFill>
              </a:rPr>
              <a:t>		- Three outcomes</a:t>
            </a:r>
          </a:p>
          <a:p>
            <a:pPr eaLnBrk="1" hangingPunct="1">
              <a:lnSpc>
                <a:spcPct val="80000"/>
              </a:lnSpc>
              <a:buFontTx/>
              <a:buNone/>
            </a:pPr>
            <a:r>
              <a:rPr lang="en-US" sz="1800" b="1" smtClean="0">
                <a:solidFill>
                  <a:srgbClr val="FFFF00"/>
                </a:solidFill>
              </a:rPr>
              <a:t>			1. Publish as presented </a:t>
            </a:r>
            <a:r>
              <a:rPr lang="en-US" sz="1800" b="1" smtClean="0">
                <a:solidFill>
                  <a:schemeClr val="folHlink"/>
                </a:solidFill>
              </a:rPr>
              <a:t>(no revision)</a:t>
            </a:r>
            <a:endParaRPr lang="en-US" sz="1800" b="1" smtClean="0">
              <a:solidFill>
                <a:srgbClr val="FFFF00"/>
              </a:solidFill>
            </a:endParaRPr>
          </a:p>
          <a:p>
            <a:pPr eaLnBrk="1" hangingPunct="1">
              <a:lnSpc>
                <a:spcPct val="80000"/>
              </a:lnSpc>
            </a:pPr>
            <a:endParaRPr lang="en-US" sz="1800" b="1" smtClean="0">
              <a:solidFill>
                <a:srgbClr val="FFFF00"/>
              </a:solidFill>
            </a:endParaRPr>
          </a:p>
          <a:p>
            <a:pPr eaLnBrk="1" hangingPunct="1">
              <a:lnSpc>
                <a:spcPct val="80000"/>
              </a:lnSpc>
              <a:buFontTx/>
              <a:buNone/>
            </a:pPr>
            <a:r>
              <a:rPr lang="en-US" sz="1800" b="1" smtClean="0">
                <a:solidFill>
                  <a:srgbClr val="FFFF00"/>
                </a:solidFill>
              </a:rPr>
              <a:t>			2. Publish after revision as monitored</a:t>
            </a:r>
          </a:p>
          <a:p>
            <a:pPr eaLnBrk="1" hangingPunct="1">
              <a:lnSpc>
                <a:spcPct val="80000"/>
              </a:lnSpc>
              <a:buFontTx/>
              <a:buNone/>
            </a:pPr>
            <a:r>
              <a:rPr lang="en-US" sz="1800" b="1" smtClean="0">
                <a:solidFill>
                  <a:srgbClr val="FFFF00"/>
                </a:solidFill>
              </a:rPr>
              <a:t>			by the “editor” (SQRO). Reviewers clear on what</a:t>
            </a:r>
          </a:p>
          <a:p>
            <a:pPr eaLnBrk="1" hangingPunct="1">
              <a:lnSpc>
                <a:spcPct val="80000"/>
              </a:lnSpc>
              <a:buFontTx/>
              <a:buNone/>
            </a:pPr>
            <a:r>
              <a:rPr lang="en-US" sz="1800" b="1" smtClean="0">
                <a:solidFill>
                  <a:srgbClr val="FFFF00"/>
                </a:solidFill>
              </a:rPr>
              <a:t>			researchers are planning (minor gaps in info).</a:t>
            </a:r>
          </a:p>
          <a:p>
            <a:pPr eaLnBrk="1" hangingPunct="1">
              <a:lnSpc>
                <a:spcPct val="80000"/>
              </a:lnSpc>
              <a:buFontTx/>
              <a:buNone/>
            </a:pPr>
            <a:r>
              <a:rPr lang="en-US" sz="1800" b="1" smtClean="0">
                <a:solidFill>
                  <a:srgbClr val="FFFF00"/>
                </a:solidFill>
              </a:rPr>
              <a:t>			</a:t>
            </a:r>
            <a:r>
              <a:rPr lang="en-US" sz="1800" b="1" smtClean="0">
                <a:solidFill>
                  <a:schemeClr val="folHlink"/>
                </a:solidFill>
              </a:rPr>
              <a:t>(minor, moderate revision)</a:t>
            </a:r>
          </a:p>
          <a:p>
            <a:pPr eaLnBrk="1" hangingPunct="1">
              <a:lnSpc>
                <a:spcPct val="80000"/>
              </a:lnSpc>
              <a:buFontTx/>
              <a:buNone/>
            </a:pPr>
            <a:r>
              <a:rPr lang="en-US" sz="1800" b="1" smtClean="0">
                <a:solidFill>
                  <a:srgbClr val="FFFF00"/>
                </a:solidFill>
              </a:rPr>
              <a:t>		</a:t>
            </a:r>
          </a:p>
          <a:p>
            <a:pPr eaLnBrk="1" hangingPunct="1">
              <a:lnSpc>
                <a:spcPct val="80000"/>
              </a:lnSpc>
              <a:buFontTx/>
              <a:buNone/>
            </a:pPr>
            <a:r>
              <a:rPr lang="en-US" sz="1800" b="1" smtClean="0">
                <a:solidFill>
                  <a:srgbClr val="FFFF00"/>
                </a:solidFill>
              </a:rPr>
              <a:t>			3. Publish after revision and reexamination by 			both reviewers and SQRO.  Reviewers not at all</a:t>
            </a:r>
          </a:p>
          <a:p>
            <a:pPr eaLnBrk="1" hangingPunct="1">
              <a:lnSpc>
                <a:spcPct val="80000"/>
              </a:lnSpc>
              <a:buFontTx/>
              <a:buNone/>
            </a:pPr>
            <a:r>
              <a:rPr lang="en-US" sz="1800" b="1" smtClean="0">
                <a:solidFill>
                  <a:srgbClr val="FFFF00"/>
                </a:solidFill>
              </a:rPr>
              <a:t>			clear about what researchers are planning (major</a:t>
            </a:r>
          </a:p>
          <a:p>
            <a:pPr eaLnBrk="1" hangingPunct="1">
              <a:lnSpc>
                <a:spcPct val="80000"/>
              </a:lnSpc>
              <a:buFontTx/>
              <a:buNone/>
            </a:pPr>
            <a:r>
              <a:rPr lang="en-US" sz="1800" b="1" smtClean="0">
                <a:solidFill>
                  <a:srgbClr val="FFFF00"/>
                </a:solidFill>
              </a:rPr>
              <a:t>			gaps in info).  </a:t>
            </a:r>
            <a:r>
              <a:rPr lang="en-US" sz="1800" b="1" smtClean="0">
                <a:solidFill>
                  <a:srgbClr val="FF3300"/>
                </a:solidFill>
              </a:rPr>
              <a:t>(major revision, not feasible)</a:t>
            </a:r>
          </a:p>
          <a:p>
            <a:pPr eaLnBrk="1" hangingPunct="1">
              <a:lnSpc>
                <a:spcPct val="80000"/>
              </a:lnSpc>
              <a:buFontTx/>
              <a:buNone/>
            </a:pPr>
            <a:endParaRPr lang="en-US" sz="1800" b="1" smtClean="0">
              <a:solidFill>
                <a:srgbClr val="FFFF00"/>
              </a:solidFill>
            </a:endParaRPr>
          </a:p>
          <a:p>
            <a:pPr eaLnBrk="1" hangingPunct="1">
              <a:lnSpc>
                <a:spcPct val="80000"/>
              </a:lnSpc>
              <a:buFontTx/>
              <a:buNone/>
            </a:pPr>
            <a:r>
              <a:rPr lang="en-US" sz="1800" b="1" smtClean="0">
                <a:solidFill>
                  <a:srgbClr val="FFFF00"/>
                </a:solidFill>
              </a:rPr>
              <a:t>Agency tracks </a:t>
            </a:r>
            <a:r>
              <a:rPr lang="en-US" sz="1800" b="1" i="1" smtClean="0">
                <a:solidFill>
                  <a:srgbClr val="FFFF00"/>
                </a:solidFill>
              </a:rPr>
              <a:t>initial</a:t>
            </a:r>
            <a:r>
              <a:rPr lang="en-US" sz="1800" b="1" smtClean="0">
                <a:solidFill>
                  <a:srgbClr val="FFFF00"/>
                </a:solidFill>
              </a:rPr>
              <a:t> </a:t>
            </a:r>
            <a:r>
              <a:rPr lang="en-US" sz="1800" b="1" i="1" smtClean="0">
                <a:solidFill>
                  <a:srgbClr val="FFFF00"/>
                </a:solidFill>
              </a:rPr>
              <a:t>and final </a:t>
            </a:r>
            <a:r>
              <a:rPr lang="en-US" sz="1800" b="1" smtClean="0">
                <a:solidFill>
                  <a:srgbClr val="FFFF00"/>
                </a:solidFill>
              </a:rPr>
              <a:t>review. Result of initial review considered in annual performance evaluation.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500" fill="hold"/>
                                        <p:tgtEl>
                                          <p:spTgt spid="106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64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p:cTn id="13" dur="500" fill="hold"/>
                                        <p:tgtEl>
                                          <p:spTgt spid="1064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6499">
                                            <p:txEl>
                                              <p:pRg st="1" end="1"/>
                                            </p:txEl>
                                          </p:spTgt>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106499">
                                            <p:txEl>
                                              <p:pRg st="17" end="17"/>
                                            </p:txEl>
                                          </p:spTgt>
                                        </p:tgtEl>
                                        <p:attrNameLst>
                                          <p:attrName>style.visibility</p:attrName>
                                        </p:attrNameLst>
                                      </p:cBhvr>
                                      <p:to>
                                        <p:strVal val="visible"/>
                                      </p:to>
                                    </p:set>
                                    <p:animEffect transition="in" filter="blinds(horizontal)">
                                      <p:cBhvr>
                                        <p:cTn id="18" dur="500"/>
                                        <p:tgtEl>
                                          <p:spTgt spid="10649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1400</Words>
  <Application>Microsoft Office PowerPoint</Application>
  <PresentationFormat>On-screen Show (4:3)</PresentationFormat>
  <Paragraphs>311</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Agency FB</vt:lpstr>
      <vt:lpstr>Arial</vt:lpstr>
      <vt:lpstr>Arial Black</vt:lpstr>
      <vt:lpstr>Arial Narrow</vt:lpstr>
      <vt:lpstr>Comic Sans MS</vt:lpstr>
      <vt:lpstr>Symbol</vt:lpstr>
      <vt:lpstr>Tahoma</vt:lpstr>
      <vt:lpstr>Times New Roman</vt:lpstr>
      <vt:lpstr>Wingdings</vt:lpstr>
      <vt:lpstr>Default Design</vt:lpstr>
      <vt:lpstr>PowerPoint Presentation</vt:lpstr>
      <vt:lpstr>PowerPoint Presentation</vt:lpstr>
      <vt:lpstr>Agricultural Research Service</vt:lpstr>
      <vt:lpstr>PowerPoint Presentation</vt:lpstr>
      <vt:lpstr>PowerPoint Presentation</vt:lpstr>
      <vt:lpstr>PowerPoint Presentation</vt:lpstr>
      <vt:lpstr>Creation of OSQR</vt:lpstr>
      <vt:lpstr>What Makes OSQR  Reviews Unique?</vt:lpstr>
      <vt:lpstr>Like Review of a Manuscript</vt:lpstr>
      <vt:lpstr>PowerPoint Presentation</vt:lpstr>
      <vt:lpstr>Project Plans not Proposals</vt:lpstr>
      <vt:lpstr>PowerPoint Presentation</vt:lpstr>
      <vt:lpstr>Panel Functions</vt:lpstr>
      <vt:lpstr>Conflicts of Interest</vt:lpstr>
      <vt:lpstr>Panel Diversity</vt:lpstr>
      <vt:lpstr>Chair Responsibilities</vt:lpstr>
      <vt:lpstr>Review Process (online)</vt:lpstr>
      <vt:lpstr>Ad Hoc Reviews (optional)</vt:lpstr>
      <vt:lpstr>Review Criteria</vt:lpstr>
      <vt:lpstr>Panelist Review Form</vt:lpstr>
      <vt:lpstr>Panelist Review Form</vt:lpstr>
      <vt:lpstr>Panelist Review Form</vt:lpstr>
      <vt:lpstr>Panelist Review Form</vt:lpstr>
      <vt:lpstr>Action Class Ratings</vt:lpstr>
      <vt:lpstr>What Happens After Review? (Researcher)</vt:lpstr>
      <vt:lpstr>PowerPoint Presentation</vt:lpstr>
      <vt:lpstr>After Review (Chair)</vt:lpstr>
      <vt:lpstr>Honorarium</vt:lpstr>
      <vt:lpstr>What Next?</vt:lpstr>
      <vt:lpstr>Peer Review Resources</vt:lpstr>
      <vt:lpstr>PowerPoint Presentation</vt:lpstr>
    </vt:vector>
  </TitlesOfParts>
  <Company>OSQR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ARS  &amp; OSQR</dc:title>
  <dc:creator>Michael Strauss</dc:creator>
  <cp:lastModifiedBy>Strauss, Mike</cp:lastModifiedBy>
  <cp:revision>97</cp:revision>
  <dcterms:created xsi:type="dcterms:W3CDTF">2005-05-16T17:10:56Z</dcterms:created>
  <dcterms:modified xsi:type="dcterms:W3CDTF">2017-06-06T13:58:01Z</dcterms:modified>
</cp:coreProperties>
</file>